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84" r:id="rId1"/>
  </p:sldMasterIdLst>
  <p:notesMasterIdLst>
    <p:notesMasterId r:id="rId26"/>
  </p:notesMasterIdLst>
  <p:handoutMasterIdLst>
    <p:handoutMasterId r:id="rId27"/>
  </p:handoutMasterIdLst>
  <p:sldIdLst>
    <p:sldId id="304" r:id="rId2"/>
    <p:sldId id="313" r:id="rId3"/>
    <p:sldId id="677" r:id="rId4"/>
    <p:sldId id="750" r:id="rId5"/>
    <p:sldId id="761" r:id="rId6"/>
    <p:sldId id="760" r:id="rId7"/>
    <p:sldId id="751" r:id="rId8"/>
    <p:sldId id="752" r:id="rId9"/>
    <p:sldId id="753" r:id="rId10"/>
    <p:sldId id="754" r:id="rId11"/>
    <p:sldId id="755" r:id="rId12"/>
    <p:sldId id="756" r:id="rId13"/>
    <p:sldId id="717" r:id="rId14"/>
    <p:sldId id="730" r:id="rId15"/>
    <p:sldId id="723" r:id="rId16"/>
    <p:sldId id="731" r:id="rId17"/>
    <p:sldId id="739" r:id="rId18"/>
    <p:sldId id="747" r:id="rId19"/>
    <p:sldId id="757" r:id="rId20"/>
    <p:sldId id="758" r:id="rId21"/>
    <p:sldId id="759" r:id="rId22"/>
    <p:sldId id="681" r:id="rId23"/>
    <p:sldId id="442" r:id="rId24"/>
    <p:sldId id="275" r:id="rId25"/>
  </p:sldIdLst>
  <p:sldSz cx="9906000" cy="6858000" type="A4"/>
  <p:notesSz cx="7102475" cy="10233025"/>
  <p:defaultTex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kabanova" initials="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8A2E"/>
    <a:srgbClr val="FF0000"/>
    <a:srgbClr val="A4D400"/>
    <a:srgbClr val="CBCDD6"/>
    <a:srgbClr val="E7E8EC"/>
    <a:srgbClr val="92D400"/>
    <a:srgbClr val="002776"/>
    <a:srgbClr val="7BCE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8" autoAdjust="0"/>
    <p:restoredTop sz="84422" autoAdjust="0"/>
  </p:normalViewPr>
  <p:slideViewPr>
    <p:cSldViewPr snapToGrid="0">
      <p:cViewPr varScale="1">
        <p:scale>
          <a:sx n="75" d="100"/>
          <a:sy n="75" d="100"/>
        </p:scale>
        <p:origin x="-246" y="-84"/>
      </p:cViewPr>
      <p:guideLst>
        <p:guide orient="horz" pos="2444"/>
        <p:guide orient="horz" pos="2261"/>
        <p:guide orient="horz" pos="2795"/>
        <p:guide orient="horz" pos="1179"/>
        <p:guide pos="261"/>
        <p:guide pos="5859"/>
        <p:guide pos="4778"/>
        <p:guide pos="4646"/>
        <p:guide pos="3403"/>
        <p:guide pos="3514"/>
        <p:guide pos="4859"/>
        <p:guide pos="4515"/>
      </p:guideLst>
    </p:cSldViewPr>
  </p:slideViewPr>
  <p:outlineViewPr>
    <p:cViewPr>
      <p:scale>
        <a:sx n="33" d="100"/>
        <a:sy n="33" d="100"/>
      </p:scale>
      <p:origin x="48" y="4252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566" y="1344"/>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4350"/>
          </a:xfrm>
          <a:prstGeom prst="rect">
            <a:avLst/>
          </a:prstGeom>
          <a:noFill/>
          <a:ln w="9525">
            <a:noFill/>
            <a:miter lim="800000"/>
            <a:headEnd/>
            <a:tailEnd/>
          </a:ln>
        </p:spPr>
        <p:txBody>
          <a:bodyPr vert="horz" wrap="square" lIns="66371" tIns="33186" rIns="66371" bIns="33186" numCol="1" anchor="t" anchorCtr="0" compatLnSpc="1">
            <a:prstTxWarp prst="textNoShape">
              <a:avLst/>
            </a:prstTxWarp>
          </a:bodyPr>
          <a:lstStyle>
            <a:lvl1pPr defTabSz="661405">
              <a:defRPr sz="900"/>
            </a:lvl1pPr>
          </a:lstStyle>
          <a:p>
            <a:pPr>
              <a:defRPr/>
            </a:pPr>
            <a:endParaRPr lang="en-US" dirty="0"/>
          </a:p>
        </p:txBody>
      </p:sp>
      <p:sp>
        <p:nvSpPr>
          <p:cNvPr id="3" name="Date Placeholder 2"/>
          <p:cNvSpPr>
            <a:spLocks noGrp="1"/>
          </p:cNvSpPr>
          <p:nvPr>
            <p:ph type="dt" sz="quarter" idx="1"/>
          </p:nvPr>
        </p:nvSpPr>
        <p:spPr bwMode="auto">
          <a:xfrm>
            <a:off x="4024313" y="0"/>
            <a:ext cx="3076575" cy="514350"/>
          </a:xfrm>
          <a:prstGeom prst="rect">
            <a:avLst/>
          </a:prstGeom>
          <a:noFill/>
          <a:ln w="9525">
            <a:noFill/>
            <a:miter lim="800000"/>
            <a:headEnd/>
            <a:tailEnd/>
          </a:ln>
        </p:spPr>
        <p:txBody>
          <a:bodyPr vert="horz" wrap="square" lIns="66371" tIns="33186" rIns="66371" bIns="33186" numCol="1" anchor="t" anchorCtr="0" compatLnSpc="1">
            <a:prstTxWarp prst="textNoShape">
              <a:avLst/>
            </a:prstTxWarp>
          </a:bodyPr>
          <a:lstStyle>
            <a:lvl1pPr algn="r" defTabSz="661405">
              <a:defRPr sz="900"/>
            </a:lvl1pPr>
          </a:lstStyle>
          <a:p>
            <a:pPr>
              <a:defRPr/>
            </a:pPr>
            <a:fld id="{12F484A3-D786-4219-81CB-6BE5ECB1CE76}" type="datetimeFigureOut">
              <a:rPr lang="en-GB"/>
              <a:pPr>
                <a:defRPr/>
              </a:pPr>
              <a:t>30/05/2012</a:t>
            </a:fld>
            <a:endParaRPr lang="en-GB" dirty="0"/>
          </a:p>
        </p:txBody>
      </p:sp>
      <p:sp>
        <p:nvSpPr>
          <p:cNvPr id="4" name="Footer Placeholder 3"/>
          <p:cNvSpPr>
            <a:spLocks noGrp="1"/>
          </p:cNvSpPr>
          <p:nvPr>
            <p:ph type="ftr" sz="quarter" idx="2"/>
          </p:nvPr>
        </p:nvSpPr>
        <p:spPr bwMode="auto">
          <a:xfrm>
            <a:off x="0" y="9717088"/>
            <a:ext cx="3078163" cy="514350"/>
          </a:xfrm>
          <a:prstGeom prst="rect">
            <a:avLst/>
          </a:prstGeom>
          <a:noFill/>
          <a:ln w="9525">
            <a:noFill/>
            <a:miter lim="800000"/>
            <a:headEnd/>
            <a:tailEnd/>
          </a:ln>
        </p:spPr>
        <p:txBody>
          <a:bodyPr vert="horz" wrap="square" lIns="66371" tIns="33186" rIns="66371" bIns="33186" numCol="1" anchor="b" anchorCtr="0" compatLnSpc="1">
            <a:prstTxWarp prst="textNoShape">
              <a:avLst/>
            </a:prstTxWarp>
          </a:bodyPr>
          <a:lstStyle>
            <a:lvl1pPr defTabSz="661405">
              <a:defRPr sz="900"/>
            </a:lvl1pPr>
          </a:lstStyle>
          <a:p>
            <a:pPr>
              <a:defRPr/>
            </a:pPr>
            <a:endParaRPr lang="en-US" dirty="0"/>
          </a:p>
        </p:txBody>
      </p:sp>
      <p:sp>
        <p:nvSpPr>
          <p:cNvPr id="5" name="Slide Number Placeholder 4"/>
          <p:cNvSpPr>
            <a:spLocks noGrp="1"/>
          </p:cNvSpPr>
          <p:nvPr>
            <p:ph type="sldNum" sz="quarter" idx="3"/>
          </p:nvPr>
        </p:nvSpPr>
        <p:spPr bwMode="auto">
          <a:xfrm>
            <a:off x="4024313" y="9717088"/>
            <a:ext cx="3076575" cy="514350"/>
          </a:xfrm>
          <a:prstGeom prst="rect">
            <a:avLst/>
          </a:prstGeom>
          <a:noFill/>
          <a:ln w="9525">
            <a:noFill/>
            <a:miter lim="800000"/>
            <a:headEnd/>
            <a:tailEnd/>
          </a:ln>
        </p:spPr>
        <p:txBody>
          <a:bodyPr vert="horz" wrap="square" lIns="66371" tIns="33186" rIns="66371" bIns="33186" numCol="1" anchor="b" anchorCtr="0" compatLnSpc="1">
            <a:prstTxWarp prst="textNoShape">
              <a:avLst/>
            </a:prstTxWarp>
          </a:bodyPr>
          <a:lstStyle>
            <a:lvl1pPr algn="r" defTabSz="661405">
              <a:defRPr sz="900"/>
            </a:lvl1pPr>
          </a:lstStyle>
          <a:p>
            <a:pPr>
              <a:defRPr/>
            </a:pPr>
            <a:fld id="{B38B721C-9B7D-4AD8-A73B-030E8797646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4350"/>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lvl1pPr defTabSz="661405">
              <a:defRPr sz="13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4024313" y="0"/>
            <a:ext cx="3076575" cy="514350"/>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lvl1pPr algn="r" defTabSz="661405">
              <a:defRPr sz="1300">
                <a:latin typeface="Calibri" pitchFamily="34" charset="0"/>
              </a:defRPr>
            </a:lvl1pPr>
          </a:lstStyle>
          <a:p>
            <a:pPr>
              <a:defRPr/>
            </a:pPr>
            <a:fld id="{1E205F05-550D-4BF8-92EA-F700F44CD1D9}" type="datetimeFigureOut">
              <a:rPr lang="en-GB"/>
              <a:pPr>
                <a:defRPr/>
              </a:pPr>
              <a:t>30/05/2012</a:t>
            </a:fld>
            <a:endParaRPr lang="en-GB" dirty="0"/>
          </a:p>
        </p:txBody>
      </p:sp>
      <p:sp>
        <p:nvSpPr>
          <p:cNvPr id="4" name="Slide Image Placeholder 3"/>
          <p:cNvSpPr>
            <a:spLocks noGrp="1" noRot="1" noChangeAspect="1"/>
          </p:cNvSpPr>
          <p:nvPr>
            <p:ph type="sldImg" idx="2"/>
          </p:nvPr>
        </p:nvSpPr>
        <p:spPr>
          <a:xfrm>
            <a:off x="779463" y="766763"/>
            <a:ext cx="5543550" cy="3836987"/>
          </a:xfrm>
          <a:prstGeom prst="rect">
            <a:avLst/>
          </a:prstGeom>
          <a:noFill/>
          <a:ln w="12700">
            <a:solidFill>
              <a:prstClr val="black"/>
            </a:solidFill>
          </a:ln>
        </p:spPr>
        <p:txBody>
          <a:bodyPr vert="horz" lIns="147615" tIns="73807" rIns="147615" bIns="73807" rtlCol="0" anchor="ctr"/>
          <a:lstStyle/>
          <a:p>
            <a:pPr lvl="0"/>
            <a:endParaRPr lang="en-GB" noProof="0" dirty="0"/>
          </a:p>
        </p:txBody>
      </p:sp>
      <p:sp>
        <p:nvSpPr>
          <p:cNvPr id="5" name="Notes Placeholder 4"/>
          <p:cNvSpPr>
            <a:spLocks noGrp="1"/>
          </p:cNvSpPr>
          <p:nvPr>
            <p:ph type="body" sz="quarter" idx="3"/>
          </p:nvPr>
        </p:nvSpPr>
        <p:spPr bwMode="auto">
          <a:xfrm>
            <a:off x="709613" y="4860925"/>
            <a:ext cx="5683250" cy="4605338"/>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6" name="Footer Placeholder 5"/>
          <p:cNvSpPr>
            <a:spLocks noGrp="1"/>
          </p:cNvSpPr>
          <p:nvPr>
            <p:ph type="ftr" sz="quarter" idx="4"/>
          </p:nvPr>
        </p:nvSpPr>
        <p:spPr bwMode="auto">
          <a:xfrm>
            <a:off x="0" y="9717088"/>
            <a:ext cx="3078163" cy="514350"/>
          </a:xfrm>
          <a:prstGeom prst="rect">
            <a:avLst/>
          </a:prstGeom>
          <a:noFill/>
          <a:ln w="9525">
            <a:noFill/>
            <a:miter lim="800000"/>
            <a:headEnd/>
            <a:tailEnd/>
          </a:ln>
        </p:spPr>
        <p:txBody>
          <a:bodyPr vert="horz" wrap="square" lIns="101191" tIns="50595" rIns="101191" bIns="50595" numCol="1" anchor="b" anchorCtr="0" compatLnSpc="1">
            <a:prstTxWarp prst="textNoShape">
              <a:avLst/>
            </a:prstTxWarp>
          </a:bodyPr>
          <a:lstStyle>
            <a:lvl1pPr defTabSz="661405">
              <a:defRPr sz="13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4024313" y="9717088"/>
            <a:ext cx="3076575" cy="514350"/>
          </a:xfrm>
          <a:prstGeom prst="rect">
            <a:avLst/>
          </a:prstGeom>
          <a:noFill/>
          <a:ln w="9525">
            <a:noFill/>
            <a:miter lim="800000"/>
            <a:headEnd/>
            <a:tailEnd/>
          </a:ln>
        </p:spPr>
        <p:txBody>
          <a:bodyPr vert="horz" wrap="square" lIns="101191" tIns="50595" rIns="101191" bIns="50595" numCol="1" anchor="b" anchorCtr="0" compatLnSpc="1">
            <a:prstTxWarp prst="textNoShape">
              <a:avLst/>
            </a:prstTxWarp>
          </a:bodyPr>
          <a:lstStyle>
            <a:lvl1pPr algn="r" defTabSz="661405">
              <a:defRPr sz="1300">
                <a:latin typeface="Calibri" pitchFamily="34" charset="0"/>
              </a:defRPr>
            </a:lvl1pPr>
          </a:lstStyle>
          <a:p>
            <a:pPr>
              <a:defRPr/>
            </a:pPr>
            <a:fld id="{EBDEDC46-C15E-47A8-8F36-43F304FC679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5936" algn="l" defTabSz="914375" rtl="0" eaLnBrk="1" latinLnBrk="0" hangingPunct="1">
      <a:defRPr sz="1200" kern="1200">
        <a:solidFill>
          <a:schemeClr val="tx1"/>
        </a:solidFill>
        <a:latin typeface="+mn-lt"/>
        <a:ea typeface="+mn-ea"/>
        <a:cs typeface="+mn-cs"/>
      </a:defRPr>
    </a:lvl6pPr>
    <a:lvl7pPr marL="2743123" algn="l" defTabSz="914375" rtl="0" eaLnBrk="1" latinLnBrk="0" hangingPunct="1">
      <a:defRPr sz="1200" kern="1200">
        <a:solidFill>
          <a:schemeClr val="tx1"/>
        </a:solidFill>
        <a:latin typeface="+mn-lt"/>
        <a:ea typeface="+mn-ea"/>
        <a:cs typeface="+mn-cs"/>
      </a:defRPr>
    </a:lvl7pPr>
    <a:lvl8pPr marL="3200311" algn="l" defTabSz="914375" rtl="0" eaLnBrk="1" latinLnBrk="0" hangingPunct="1">
      <a:defRPr sz="1200" kern="1200">
        <a:solidFill>
          <a:schemeClr val="tx1"/>
        </a:solidFill>
        <a:latin typeface="+mn-lt"/>
        <a:ea typeface="+mn-ea"/>
        <a:cs typeface="+mn-cs"/>
      </a:defRPr>
    </a:lvl8pPr>
    <a:lvl9pPr marL="3657498" algn="l" defTabSz="9143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staff then discussed the mechanics of the OCI solution as presented in Agenda Paper 2J/83J.  The staff presented three alternatives (as well as the advantages and disadvantages) in determining the interest rate that should be used for the OCI solution.  The staff considered (a) interest equal to the expected long term return on the assets, (b) interest equal to the current rate at the beginning of the reporting period, or (c) interest at the rate locked in at inception of the contract.  The staff noted in using the current rate such that interest expense is based upon the rate at the start of the reporting period, it will fail to meet the OCI objectives.  The staff noted it introduces a new accounting mismatch in net income if assets are recorded at FV-OCI or amortized cost and further that the amounts recorded in OCI would not naturally reverse.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staff then considered two alternatives for how OCI could be used to reflect the changes in the discount rate: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A: Present interest expense in net income calculated using the discount rate locked in at inception.  Present in OCI, other changes in the insurance liability arising from changes in the discount rate.  [Under this alternative, the amount included in accumulated other comprehensive income (AOCI) is the difference between the PV of remaining CFs discounted at the current rate and the PV of remaining CFs discounted at the locked in rate.]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B – Present in net income, interest expense calculated using the current discount rate plus an amount shown as transferred to/from OCI such that total interest expense in net income is equal to interest calculated using the discount rate locked in at inception.  [Under this alternative, the amount included in AOCI is the difference between the PV of remaining CFs discounted at the current rate and the PV of remaining CFs discounted at the initial rate.]</a:t>
            </a:r>
            <a:endParaRPr lang="en-GB" sz="1200" kern="1200" dirty="0">
              <a:solidFill>
                <a:schemeClr val="tx1"/>
              </a:solidFill>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staff discussed Agenda Paper 2K/83K.  They noted, based on the boards’ previous decisions, that the purpose of the loss recognition test was to accelerate gains/losses within OCI when circumstances dictate as a result of the fact that interest expense recognized in profit or loss would be calculated at the inception rate with the effects of interest rate changes on the measurement of the liability included in OCI.  The staff highlighted there may be instances where the contract is (after the date of inception) expected to have a loss such that it would require acceleration of the amounts retained within OCI.   The test is analogous to asset adequacy tests used in many jurisdictions and has many advantages and disadvantages.  </a:t>
            </a:r>
            <a:endParaRPr lang="en-GB" sz="1200" kern="1200" dirty="0" smtClean="0">
              <a:solidFill>
                <a:schemeClr val="tx1"/>
              </a:solidFill>
              <a:latin typeface="+mn-lt"/>
              <a:ea typeface="+mn-ea"/>
              <a:cs typeface="+mn-cs"/>
            </a:endParaRPr>
          </a:p>
          <a:p>
            <a:endParaRPr lang="en-GB" sz="1200" kern="1200" dirty="0">
              <a:solidFill>
                <a:schemeClr val="tx1"/>
              </a:solidFill>
              <a:latin typeface="+mn-lt"/>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IASB and FASB have met today to begin a planned series of joint meetings spanning 12 hours over the course of 3 days. The morning session was dedicated to unbundling. The Boards have discussed this topic extensively in the past. They have moved away from the earlier proposals to unbundle non-interrelated components (ED) or explicit account balances (May 2011 meeting).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March 2012 meetings they tentatively agreed on the principle of disaggregation, instead of unbundling except in limited circumstances (intended to avoid intentional structuring). The tentative decisions to date were </a:t>
            </a:r>
          </a:p>
          <a:p>
            <a:pPr marL="228600" indent="-228600">
              <a:buAutoNum type="arabicParenR"/>
            </a:pPr>
            <a:r>
              <a:rPr lang="en-US" sz="1200" kern="1200" dirty="0" smtClean="0">
                <a:solidFill>
                  <a:schemeClr val="tx1"/>
                </a:solidFill>
                <a:latin typeface="+mn-lt"/>
                <a:ea typeface="+mn-ea"/>
                <a:cs typeface="+mn-cs"/>
              </a:rPr>
              <a:t>to exclude from aggregate premiums </a:t>
            </a:r>
            <a:r>
              <a:rPr lang="en-US" sz="1200" kern="1200" dirty="0" err="1" smtClean="0">
                <a:solidFill>
                  <a:schemeClr val="tx1"/>
                </a:solidFill>
                <a:latin typeface="+mn-lt"/>
                <a:ea typeface="+mn-ea"/>
                <a:cs typeface="+mn-cs"/>
              </a:rPr>
              <a:t>recognised</a:t>
            </a:r>
            <a:r>
              <a:rPr lang="en-US" sz="1200" kern="1200" dirty="0" smtClean="0">
                <a:solidFill>
                  <a:schemeClr val="tx1"/>
                </a:solidFill>
                <a:latin typeface="+mn-lt"/>
                <a:ea typeface="+mn-ea"/>
                <a:cs typeface="+mn-cs"/>
              </a:rPr>
              <a:t> in comprehensive income the amounts the insurer is obligated to pay to policyholder regardless of insured event occurring and </a:t>
            </a:r>
          </a:p>
          <a:p>
            <a:pPr marL="228600" indent="-228600">
              <a:buAutoNum type="arabicParenR"/>
            </a:pPr>
            <a:r>
              <a:rPr lang="en-US" sz="1200" kern="1200" dirty="0" smtClean="0">
                <a:solidFill>
                  <a:schemeClr val="tx1"/>
                </a:solidFill>
                <a:latin typeface="+mn-lt"/>
                <a:ea typeface="+mn-ea"/>
                <a:cs typeface="+mn-cs"/>
              </a:rPr>
              <a:t>not to require unbundling on the balance sheet but instead require disclosure of </a:t>
            </a:r>
          </a:p>
          <a:p>
            <a:pPr marL="971550" lvl="1" indent="-228600">
              <a:buFont typeface="+mj-lt"/>
              <a:buAutoNum type="alphaLcParenR"/>
            </a:pPr>
            <a:r>
              <a:rPr lang="en-US" sz="1200" kern="1200" dirty="0" smtClean="0">
                <a:solidFill>
                  <a:schemeClr val="tx1"/>
                </a:solidFill>
                <a:latin typeface="+mn-lt"/>
                <a:ea typeface="+mn-ea"/>
                <a:cs typeface="+mn-cs"/>
              </a:rPr>
              <a:t>the amounts payable on demand and </a:t>
            </a:r>
          </a:p>
          <a:p>
            <a:pPr marL="971550" lvl="1" indent="-228600">
              <a:buFont typeface="+mj-lt"/>
              <a:buAutoNum type="alphaLcParenR"/>
            </a:pPr>
            <a:r>
              <a:rPr lang="en-US" sz="1200" kern="1200" dirty="0" smtClean="0">
                <a:solidFill>
                  <a:schemeClr val="tx1"/>
                </a:solidFill>
                <a:latin typeface="+mn-lt"/>
                <a:ea typeface="+mn-ea"/>
                <a:cs typeface="+mn-cs"/>
              </a:rPr>
              <a:t>the amount of insurance liability that represents the aggregated portions of premiums received excluded from the statement of comprehensive income. </a:t>
            </a:r>
          </a:p>
          <a:p>
            <a:pPr marL="228600" lvl="0" indent="-228600">
              <a:buFontTx/>
              <a:buNone/>
            </a:pPr>
            <a:r>
              <a:rPr lang="en-US" sz="1200" kern="1200" dirty="0" smtClean="0">
                <a:solidFill>
                  <a:schemeClr val="tx1"/>
                </a:solidFill>
                <a:latin typeface="+mn-lt"/>
                <a:ea typeface="+mn-ea"/>
                <a:cs typeface="+mn-cs"/>
              </a:rPr>
              <a:t>However both Boards’ members felt they wanted to bring back for consideration whether unbundling is still appropriate in some situations where the elements are distinct and not interrelated. </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Staff was cautious not to unbundle elements which are in fact inter-related, as this would force measurement of these elements outside the insurance measurement model and create additional costs and complexities. To avoid such consequences the Staff proposed the following guidance:</a:t>
            </a:r>
            <a:endParaRPr lang="en-GB"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 “If both the investment component and insurance component are distinct, an insurer shall unbundle the investment component and apply the applicable IFRSs or U.S. GAAP in accounting for the investment component.</a:t>
            </a:r>
            <a:endParaRPr lang="en-GB"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b. Except as specified in the following paragraph, a component is distinct if the insurer or a third party regularly separately sells in the same market and jurisdiction contracts that are essentially equivalent to that component.</a:t>
            </a:r>
            <a:endParaRPr lang="en-GB"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c. Notwithstanding the requirements in the previous paragraph, an investment component or an insurance component in an insurance contract is not distinct and the insurer shall therefore account for the investment component together with the insurance component under the insurance contracts standard if the investment component is highly interrelated with the insurance component.</a:t>
            </a:r>
            <a:endParaRPr lang="en-GB"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An indicator that an investment component is highly interrelated with an insurance component is a lack of possibility for one of the components to lapse or mature without the other component also lapsing or maturing.”</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800" kern="1200" dirty="0" smtClean="0">
                <a:solidFill>
                  <a:schemeClr val="tx1"/>
                </a:solidFill>
                <a:latin typeface="+mn-lt"/>
                <a:ea typeface="+mn-ea"/>
                <a:cs typeface="+mn-cs"/>
              </a:rPr>
              <a:t>The debate focused around two themes. </a:t>
            </a:r>
          </a:p>
          <a:p>
            <a:pPr marL="342900" indent="-342900">
              <a:buFont typeface="+mj-lt"/>
              <a:buAutoNum type="arabicPeriod"/>
            </a:pPr>
            <a:r>
              <a:rPr lang="en-US" sz="1800" kern="1200" dirty="0" smtClean="0">
                <a:solidFill>
                  <a:schemeClr val="tx1"/>
                </a:solidFill>
                <a:latin typeface="+mn-lt"/>
                <a:ea typeface="+mn-ea"/>
                <a:cs typeface="+mn-cs"/>
              </a:rPr>
              <a:t>Certain Board members were concerned that the proposed guidance was to narrow and investment elements that were distinct and could be sold separately would not be unbundled because of the words used in drafting. One issue was whether the use of word ‘both’ in criterion ‘a’ requiring investment and insurance elements both to be distinct is necessary. Some felt that it is enough for the investment element to be distinct. The concern with criterion ‘b’ was that even if there is not an essentially equivalent insurance contract sold separately, that should not prevent the unbundling of a distinct investment element provided the two were not inter-related.  Some suggested removal of ‘in the same market or jurisdiction’ to avoid the added restriction. Others felt that if the insurance element was not sold separately, perhaps it is an indicator that there is some interdependency or cross-subsidy in the pricing of the elements and unbundling would not reflect that. </a:t>
            </a:r>
          </a:p>
          <a:p>
            <a:pPr marL="342900" indent="-342900">
              <a:buFont typeface="+mj-lt"/>
              <a:buAutoNum type="arabicPeriod"/>
            </a:pPr>
            <a:r>
              <a:rPr lang="en-US" sz="1800" kern="1200" dirty="0" smtClean="0">
                <a:solidFill>
                  <a:schemeClr val="tx1"/>
                </a:solidFill>
                <a:latin typeface="+mn-lt"/>
                <a:ea typeface="+mn-ea"/>
                <a:cs typeface="+mn-cs"/>
              </a:rPr>
              <a:t>The other major theme was how to interpret lapsing features in criterion ‘c’. One issue was where the withdrawal of the investment element would result in a lapse of the insurance policy and the deposit can be withdrawn on demand some members felt uncomfortable that the on-demand feature is not unbundled and does not reflect the face value. Others and the Staff pointed out that bifurcating and recording on-demand elements at face value under IFRS 9 would result in day one loss and also would question the assumptions to be used for the insurance element since to be consistent with on demand treatment would imply an insurance contract tem of one day. Others focused on whether both criteria: the ability to be sold separately and to mature separately are needed or whether either condition, if met is enough to unbundle, provided the elements were not inter-related. It was noted that if the elements can mature separately, the amounts are still likely to be inter-related (e.g. the investment element has matured but the insurance element ‘tops up to the agreed value’). The element that has not matured is not really distinct in that case. </a:t>
            </a:r>
          </a:p>
          <a:p>
            <a:pPr marL="342900" indent="-342900">
              <a:buFont typeface="+mj-lt"/>
              <a:buNone/>
            </a:pPr>
            <a:endParaRPr lang="en-GB"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In the end the Staff </a:t>
            </a:r>
            <a:r>
              <a:rPr lang="en-US" sz="1800" kern="1200" dirty="0" err="1" smtClean="0">
                <a:solidFill>
                  <a:schemeClr val="tx1"/>
                </a:solidFill>
                <a:latin typeface="+mn-lt"/>
                <a:ea typeface="+mn-ea"/>
                <a:cs typeface="+mn-cs"/>
              </a:rPr>
              <a:t>summarised</a:t>
            </a:r>
            <a:r>
              <a:rPr lang="en-US" sz="1800" kern="1200" dirty="0" smtClean="0">
                <a:solidFill>
                  <a:schemeClr val="tx1"/>
                </a:solidFill>
                <a:latin typeface="+mn-lt"/>
                <a:ea typeface="+mn-ea"/>
                <a:cs typeface="+mn-cs"/>
              </a:rPr>
              <a:t> the Boards members’ feedback as follows:</a:t>
            </a:r>
            <a:endParaRPr lang="en-GB" sz="1800" kern="1200" dirty="0" smtClean="0">
              <a:solidFill>
                <a:schemeClr val="tx1"/>
              </a:solidFill>
              <a:latin typeface="+mn-lt"/>
              <a:ea typeface="+mn-ea"/>
              <a:cs typeface="+mn-cs"/>
            </a:endParaRPr>
          </a:p>
          <a:p>
            <a:pPr lvl="1"/>
            <a:r>
              <a:rPr lang="en-US" sz="1800" kern="1200" dirty="0" smtClean="0">
                <a:solidFill>
                  <a:schemeClr val="tx1"/>
                </a:solidFill>
                <a:latin typeface="+mn-lt"/>
                <a:ea typeface="+mn-ea"/>
                <a:cs typeface="+mn-cs"/>
              </a:rPr>
              <a:t>Insurer shall unbundle an investment element if it is distinct.  It is distinct if it is not inter-related. Indicators that it is inter-related are:</a:t>
            </a:r>
            <a:endParaRPr lang="en-GB" sz="1800" kern="1200" dirty="0" smtClean="0">
              <a:solidFill>
                <a:schemeClr val="tx1"/>
              </a:solidFill>
              <a:latin typeface="+mn-lt"/>
              <a:ea typeface="+mn-ea"/>
              <a:cs typeface="+mn-cs"/>
            </a:endParaRPr>
          </a:p>
          <a:p>
            <a:pPr lvl="2">
              <a:buFont typeface="Arial" pitchFamily="34" charset="0"/>
              <a:buChar char="•"/>
            </a:pPr>
            <a:r>
              <a:rPr lang="en-US" sz="1800" kern="1200" dirty="0" smtClean="0">
                <a:solidFill>
                  <a:schemeClr val="tx1"/>
                </a:solidFill>
                <a:latin typeface="+mn-lt"/>
                <a:ea typeface="+mn-ea"/>
                <a:cs typeface="+mn-cs"/>
              </a:rPr>
              <a:t>One element cannot mature/lapse without the other; or</a:t>
            </a:r>
          </a:p>
          <a:p>
            <a:pPr lvl="2">
              <a:buFont typeface="Arial" pitchFamily="34" charset="0"/>
              <a:buChar char="•"/>
            </a:pPr>
            <a:r>
              <a:rPr lang="en-US" sz="1800" kern="1200" dirty="0" smtClean="0">
                <a:solidFill>
                  <a:schemeClr val="tx1"/>
                </a:solidFill>
                <a:latin typeface="+mn-lt"/>
                <a:ea typeface="+mn-ea"/>
                <a:cs typeface="+mn-cs"/>
              </a:rPr>
              <a:t>Products are not sold separately in the same market and jurisdiction; or</a:t>
            </a:r>
          </a:p>
          <a:p>
            <a:pPr lvl="2">
              <a:buFont typeface="Arial" pitchFamily="34" charset="0"/>
              <a:buChar char="•"/>
            </a:pPr>
            <a:r>
              <a:rPr lang="en-US" sz="1800" kern="1200" dirty="0" smtClean="0">
                <a:solidFill>
                  <a:schemeClr val="tx1"/>
                </a:solidFill>
                <a:latin typeface="+mn-lt"/>
                <a:ea typeface="+mn-ea"/>
                <a:cs typeface="+mn-cs"/>
              </a:rPr>
              <a:t>The value of one component depends on the value of the other.</a:t>
            </a:r>
            <a:endParaRPr lang="en-GB" sz="1800" kern="1200" dirty="0" smtClean="0">
              <a:solidFill>
                <a:schemeClr val="tx1"/>
              </a:solidFill>
              <a:latin typeface="+mn-lt"/>
              <a:ea typeface="+mn-ea"/>
              <a:cs typeface="+mn-cs"/>
            </a:endParaRPr>
          </a:p>
          <a:p>
            <a:endParaRPr lang="en-GB" sz="28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Boards approved the staff recommendation subject to the amended wording to better reflect the feedback </a:t>
            </a:r>
            <a:r>
              <a:rPr lang="en-US" sz="1200" kern="1200" dirty="0" err="1" smtClean="0">
                <a:solidFill>
                  <a:schemeClr val="tx1"/>
                </a:solidFill>
                <a:latin typeface="+mn-lt"/>
                <a:ea typeface="+mn-ea"/>
                <a:cs typeface="+mn-cs"/>
              </a:rPr>
              <a:t>summarised</a:t>
            </a:r>
            <a:r>
              <a:rPr lang="en-US" sz="1200" kern="1200" dirty="0" smtClean="0">
                <a:solidFill>
                  <a:schemeClr val="tx1"/>
                </a:solidFill>
                <a:latin typeface="+mn-lt"/>
                <a:ea typeface="+mn-ea"/>
                <a:cs typeface="+mn-cs"/>
              </a:rPr>
              <a:t> above (IASB with a majority of 12, FASB 7 (unanimous)).</a:t>
            </a:r>
            <a:endParaRPr lang="en-GB" sz="12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800" kern="1200" dirty="0" smtClean="0">
                <a:solidFill>
                  <a:schemeClr val="tx1"/>
                </a:solidFill>
                <a:latin typeface="+mn-lt"/>
                <a:ea typeface="+mn-ea"/>
                <a:cs typeface="+mn-cs"/>
              </a:rPr>
              <a:t>The Boards then considered again their previous decisions on unbundling from insurance contract of embedded derivatives, non-insurance goods and services and investment components. The unbundling criteria for each of these types of elements are different due to their nature, different standards and accounting models applicable to them. </a:t>
            </a:r>
          </a:p>
          <a:p>
            <a:r>
              <a:rPr lang="en-US" sz="1800" kern="1200" dirty="0" smtClean="0">
                <a:solidFill>
                  <a:schemeClr val="tx1"/>
                </a:solidFill>
                <a:latin typeface="+mn-lt"/>
                <a:ea typeface="+mn-ea"/>
                <a:cs typeface="+mn-cs"/>
              </a:rPr>
              <a:t>The Boards re-confirmed previous tentative decisions unanimously. </a:t>
            </a:r>
            <a:endParaRPr lang="en-GB" sz="1800" kern="1200" dirty="0" smtClean="0">
              <a:solidFill>
                <a:schemeClr val="tx1"/>
              </a:solidFill>
              <a:latin typeface="+mn-lt"/>
              <a:ea typeface="+mn-ea"/>
              <a:cs typeface="+mn-cs"/>
            </a:endParaRPr>
          </a:p>
          <a:p>
            <a:endParaRPr lang="en-US"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They then looked at whether it is possible to permit unbundling where it is not required. One member argued that if the unbundling of investment elements is not done due to operational and measurement difficulties but the entity is willing to do it they should not be prevented. In particular insurers in Australia have been unbundling and are regarded as accounting leaders in this area. To prevent them from doing so in the future would </a:t>
            </a:r>
            <a:r>
              <a:rPr lang="en-US" sz="1800" kern="1200" dirty="0" err="1" smtClean="0">
                <a:solidFill>
                  <a:schemeClr val="tx1"/>
                </a:solidFill>
                <a:latin typeface="+mn-lt"/>
                <a:ea typeface="+mn-ea"/>
                <a:cs typeface="+mn-cs"/>
              </a:rPr>
              <a:t>penalise</a:t>
            </a:r>
            <a:r>
              <a:rPr lang="en-US" sz="1800" kern="1200" dirty="0" smtClean="0">
                <a:solidFill>
                  <a:schemeClr val="tx1"/>
                </a:solidFill>
                <a:latin typeface="+mn-lt"/>
                <a:ea typeface="+mn-ea"/>
                <a:cs typeface="+mn-cs"/>
              </a:rPr>
              <a:t> them unnecessarily. Other members were concerned with comparability and argued that such information can be presented as additional no-GAAP information. </a:t>
            </a:r>
          </a:p>
          <a:p>
            <a:endParaRPr lang="en-US"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The Staff responded that IAS 1 allows for additional items to be presented in a separate line . The Staff further noted this is an issue of scope.  The Staff reminded that the boards have discussed unbundling at length to ensure contracts and components of contracts are appropriately handled within the scope of the appropriate standard. The concern with permitting unbundling where not required was the need for additional guidance. In the absence of such guidance it is possible that measurement model selected would be less preferable to the proposed insurance measurement model. </a:t>
            </a:r>
            <a:endParaRPr lang="en-GB" sz="1800" kern="1200" dirty="0" smtClean="0">
              <a:solidFill>
                <a:schemeClr val="tx1"/>
              </a:solidFill>
              <a:latin typeface="+mn-lt"/>
              <a:ea typeface="+mn-ea"/>
              <a:cs typeface="+mn-cs"/>
            </a:endParaRPr>
          </a:p>
          <a:p>
            <a:endParaRPr lang="en-US"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The Boards voted to prohibit unbundling where it is not required unanimously for FASB and near unanimously for IASB (1 member against).</a:t>
            </a:r>
            <a:endParaRPr lang="en-GB"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 I thought this was a discussion of disclosure.</a:t>
            </a:r>
            <a:endParaRPr lang="en-GB" sz="1800" kern="1200" dirty="0" smtClean="0">
              <a:solidFill>
                <a:schemeClr val="tx1"/>
              </a:solidFill>
              <a:latin typeface="+mn-lt"/>
              <a:ea typeface="+mn-ea"/>
              <a:cs typeface="+mn-cs"/>
            </a:endParaRPr>
          </a:p>
          <a:p>
            <a:endParaRPr lang="en-GB" sz="28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staff discussed Acquisition Costs and reviewed some of the historical decisions made and comments received, noting that the boards initially both proposed expensing acquisition costs as incurred then modified to calibrate the day 1 margin to premium.  The consequence of the previous board decisions’ and approach was, for the IASB, that part of the premium equal to ACs incurred at inception would be recognized as premium at the contract inception.  The FASB view was that premium income should not be recorded to offset those costs and that the ACs paid would reduce the measurement of the insurance contracts liability.  Since then, the boards have moved from a summarized margin approach (where the differing view was buried) toward the desire to express volume information and accordingly want to confirm previous decisions.  Separately, the staff noted that the boards have decided to allow an asset for customer sales in revenue recognition and that some have argued similarities to this project.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staff then considered three alternatives for presenting the portion of premiums that the insurer charges to enable it to recover acquisition costs: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A: Recognizes the right to recover ACs as an asset.</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B: Include ACs in the CFs used to determine the margin and which would require an insurer recognize a reduction in the margin when ACs are incurred, with no effect on the statement of comprehensive income.  The ACs would be shown net against the residual/single margin and allocated to profit or loss the same way as the margin.  Changes in the insurance contract liability arising from the ACs would be shown with the release of margin and not as changes in the CFs.  [Alternative B is a variant of the FASBs view in developing the 2010 DP]</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C – Include ACs in the CFs used to determine the margin and which would require an insurer recognize a reduction in the margin and would require the insurer to expense ACs and recognize income equal to, and offsetting, those costs when ACs are incurred.   Changes in the insurance contract liability arising from the ACs would be shown the same way as changes in the CFs.  [Alternative C is consistent with the IASBs view in developing the 2010 ED]</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staff referred to paragraph 17 of Agenda Paper 2C/83C which outlines differences and noted that there are variations of each could be considered.  </a:t>
            </a:r>
          </a:p>
          <a:p>
            <a:endParaRPr lang="en-US" sz="1200" b="1" kern="1200" dirty="0" smtClean="0">
              <a:solidFill>
                <a:schemeClr val="tx1"/>
              </a:solidFill>
              <a:latin typeface="+mn-lt"/>
              <a:ea typeface="+mn-ea"/>
              <a:cs typeface="+mn-cs"/>
            </a:endParaRPr>
          </a:p>
          <a:p>
            <a:endParaRPr lang="en-GB" sz="1200" kern="1200" dirty="0">
              <a:solidFill>
                <a:schemeClr val="tx1"/>
              </a:solidFill>
              <a:latin typeface="+mn-lt"/>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discussion here was brief as the board quickly decided that absent a decision on volume information presented for premiums, the only decision they could answer was Question 1 and whether ACs should be treated as an asset.  On that questions, the boards spent much time articulating views on whether the ACs were fulfillment costs or if they should be outside of the model.  The boards briefly reconsidered expensing the costs and the simplicity of establishing an asset but it was clear that many of the same historical and philosophical differences remain.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Vote – Questions 1</a:t>
            </a:r>
            <a:r>
              <a:rPr lang="en-US" sz="1200" kern="1200" dirty="0" smtClean="0">
                <a:solidFill>
                  <a:schemeClr val="tx1"/>
                </a:solidFill>
                <a:latin typeface="+mn-lt"/>
                <a:ea typeface="+mn-ea"/>
                <a:cs typeface="+mn-cs"/>
              </a:rPr>
              <a:t>:  IASB majority (10).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FASB chair elected to ask the questions differently and asked first who supported each of the following:</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C – Unanimously rejected</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A (which considered deferred acquisition cost asset or expense as incurred to be debated further) – Unanimous support</a:t>
            </a: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Alternative B (as a compromise) – Majority (4) </a:t>
            </a:r>
          </a:p>
          <a:p>
            <a:endParaRPr lang="en-US" sz="1200" b="1" kern="1200" smtClean="0">
              <a:solidFill>
                <a:schemeClr val="tx1"/>
              </a:solidFill>
              <a:latin typeface="+mn-lt"/>
              <a:ea typeface="+mn-ea"/>
              <a:cs typeface="+mn-cs"/>
            </a:endParaRPr>
          </a:p>
          <a:p>
            <a:r>
              <a:rPr lang="en-US" sz="1200" b="1" kern="1200" smtClean="0">
                <a:solidFill>
                  <a:schemeClr val="tx1"/>
                </a:solidFill>
                <a:latin typeface="+mn-lt"/>
                <a:ea typeface="+mn-ea"/>
                <a:cs typeface="+mn-cs"/>
              </a:rPr>
              <a:t>Comment </a:t>
            </a:r>
            <a:r>
              <a:rPr lang="en-US" sz="1200" b="1" kern="1200" dirty="0" smtClean="0">
                <a:solidFill>
                  <a:schemeClr val="tx1"/>
                </a:solidFill>
                <a:latin typeface="+mn-lt"/>
                <a:ea typeface="+mn-ea"/>
                <a:cs typeface="+mn-cs"/>
              </a:rPr>
              <a:t>from Allison:</a:t>
            </a:r>
          </a:p>
          <a:p>
            <a:r>
              <a:rPr lang="en-GB" sz="1200" kern="1200" dirty="0" smtClean="0">
                <a:solidFill>
                  <a:schemeClr val="tx1"/>
                </a:solidFill>
                <a:latin typeface="+mn-lt"/>
                <a:ea typeface="+mn-ea"/>
                <a:cs typeface="+mn-cs"/>
              </a:rPr>
              <a:t>Same as comment on slide 3.  It is important to understand that the two chairs called the votes very differently and many thought and speculated after that the results may have been different if the IASB called the same as the FASB by trying to see who on IASB side would move toward A/A prime considered preferred and simpler. </a:t>
            </a:r>
          </a:p>
          <a:p>
            <a:pPr lvl="0"/>
            <a:endParaRPr lang="en-GB" sz="1200" kern="1200" dirty="0">
              <a:solidFill>
                <a:schemeClr val="tx1"/>
              </a:solidFill>
              <a:latin typeface="+mn-lt"/>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6627" name="Rectangle 3"/>
          <p:cNvSpPr>
            <a:spLocks noGrp="1"/>
          </p:cNvSpPr>
          <p:nvPr>
            <p:ph type="body" idx="1"/>
          </p:nvPr>
        </p:nvSpPr>
        <p:spPr>
          <a:noFill/>
          <a:ln/>
        </p:spPr>
        <p:txBody>
          <a:bodyPr/>
          <a:lstStyle/>
          <a:p>
            <a:r>
              <a:rPr lang="en-US" dirty="0" smtClean="0"/>
              <a:t>The Boards held one joint meeting and two  joint educational sessions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There was a significant amount of debate around the merits and technical nature of the risk adjustment. While often compared to the FASB’s composite margin with a risk based pattern of release, Board members could not agree on which was a more precise measure of risk, or even which method was more operationally </a:t>
            </a:r>
            <a:r>
              <a:rPr lang="en-US" sz="1200" kern="1200" dirty="0" err="1" smtClean="0">
                <a:solidFill>
                  <a:schemeClr val="tx1"/>
                </a:solidFill>
                <a:latin typeface="+mn-lt"/>
                <a:ea typeface="+mn-ea"/>
                <a:cs typeface="+mn-cs"/>
              </a:rPr>
              <a:t>passible</a:t>
            </a:r>
            <a:r>
              <a:rPr lang="en-US" sz="1200" kern="1200" dirty="0" smtClean="0">
                <a:solidFill>
                  <a:schemeClr val="tx1"/>
                </a:solidFill>
                <a:latin typeface="+mn-lt"/>
                <a:ea typeface="+mn-ea"/>
                <a:cs typeface="+mn-cs"/>
              </a:rPr>
              <a:t>. It was clear that some faction of the IASB wanted to go to a single margin approach, although not necessarily the FASB’s current model – this was principally driven by the perceived subjectivity of the risk adjustment calculation itself.</a:t>
            </a:r>
            <a:endParaRPr lang="en-GB" sz="1200" kern="1200" dirty="0" smtClean="0">
              <a:solidFill>
                <a:schemeClr val="tx1"/>
              </a:solidFill>
              <a:latin typeface="+mn-lt"/>
              <a:ea typeface="+mn-ea"/>
              <a:cs typeface="+mn-cs"/>
            </a:endParaRPr>
          </a:p>
          <a:p>
            <a:endParaRPr lang="en-GB" sz="18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However, throughout the discussion, other Board members noted that a risk based release of a single margin was also highly subjective, and both create an opportunity for potential diversity between firms. In addition, the IASB Chairman noted that this is a path the IASB began walking down years ago, and to revisit not potentially puts the near term progress of the project very much at risk. The IASB staff confirmed that exploring a single margin approach would take until at least September 2012 (four months) before another Agenda Paper could be brought back to a decision meeting.</a:t>
            </a:r>
          </a:p>
          <a:p>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Ultimately, this view prevailed, and when asked to vote on </a:t>
            </a:r>
            <a:r>
              <a:rPr lang="en-US" sz="1200" i="1" kern="1200" dirty="0" smtClean="0">
                <a:solidFill>
                  <a:schemeClr val="tx1"/>
                </a:solidFill>
                <a:latin typeface="+mn-lt"/>
                <a:ea typeface="+mn-ea"/>
                <a:cs typeface="+mn-cs"/>
              </a:rPr>
              <a:t>whether to retain the risk adjustment</a:t>
            </a:r>
            <a:r>
              <a:rPr lang="en-US" sz="1200" kern="1200" dirty="0" smtClean="0">
                <a:solidFill>
                  <a:schemeClr val="tx1"/>
                </a:solidFill>
                <a:latin typeface="+mn-lt"/>
                <a:ea typeface="+mn-ea"/>
                <a:cs typeface="+mn-cs"/>
              </a:rPr>
              <a:t>, the IASB members yielded: 11 Yes</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second area of discussion around the residual margin, after deciding to keep a risk adjustment and residual margin separate, was much abbreviated from the prior segment.  When asked how many IASB member wish to keep the residual margin locked, the Board yielded 4 votes. When asked who wants to revisit unlocking residual margin for risk adjustment, the Board yielded 5 votes.  Finally, when asked who wants to confirm the existing position on the residual margin, the Board yielded 8 votes.  The IASB Chairman summarized by noting, “Clearly we are in favor of leaving it the way it is.”</a:t>
            </a:r>
            <a:endParaRPr lang="en-GB" sz="12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pPr marL="185738" lvl="1" indent="-185738">
              <a:spcAft>
                <a:spcPct val="25000"/>
              </a:spcAft>
              <a:buFontTx/>
              <a:buChar cha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pPr defTabSz="657225"/>
            <a:fld id="{7735F25C-3730-4F46-BA17-4F7AFC05E818}" type="slidenum">
              <a:rPr lang="en-GB" smtClean="0"/>
              <a:pPr defTabSz="657225"/>
              <a:t>22</a:t>
            </a:fld>
            <a:endParaRPr lang="en-GB"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73063" y="9861550"/>
            <a:ext cx="247650" cy="293688"/>
          </a:xfrm>
          <a:prstGeom prst="rect">
            <a:avLst/>
          </a:prstGeom>
          <a:noFill/>
          <a:ln w="9525">
            <a:noFill/>
            <a:miter lim="800000"/>
            <a:headEnd/>
            <a:tailEnd/>
          </a:ln>
        </p:spPr>
        <p:txBody>
          <a:bodyPr wrap="none" lIns="0" tIns="0" rIns="0" bIns="0" anchor="b">
            <a:spAutoFit/>
          </a:bodyPr>
          <a:lstStyle/>
          <a:p>
            <a:pPr defTabSz="655638"/>
            <a:fld id="{08377D96-0220-4A3B-A680-ADBF41879701}" type="slidenum">
              <a:rPr lang="en-GB">
                <a:latin typeface="Calibri" pitchFamily="34" charset="0"/>
              </a:rPr>
              <a:pPr defTabSz="655638"/>
              <a:t>23</a:t>
            </a:fld>
            <a:endParaRPr lang="en-GB" dirty="0">
              <a:latin typeface="Calibri" pitchFamily="34" charset="0"/>
            </a:endParaRPr>
          </a:p>
        </p:txBody>
      </p:sp>
      <p:sp>
        <p:nvSpPr>
          <p:cNvPr id="45059" name="Rectangle 2"/>
          <p:cNvSpPr>
            <a:spLocks noGrp="1" noRot="1" noChangeAspect="1" noChangeArrowheads="1" noTextEdit="1"/>
          </p:cNvSpPr>
          <p:nvPr>
            <p:ph type="sldImg"/>
          </p:nvPr>
        </p:nvSpPr>
        <p:spPr bwMode="auto">
          <a:xfrm>
            <a:off x="269875" y="403225"/>
            <a:ext cx="6545263" cy="4532313"/>
          </a:xfrm>
          <a:noFill/>
          <a:ln>
            <a:solidFill>
              <a:srgbClr val="000000"/>
            </a:solidFill>
            <a:miter lim="800000"/>
            <a:headEnd/>
            <a:tailEnd/>
          </a:ln>
        </p:spPr>
      </p:sp>
      <p:sp>
        <p:nvSpPr>
          <p:cNvPr id="45060" name="Rectangle 3"/>
          <p:cNvSpPr>
            <a:spLocks noGrp="1" noChangeArrowheads="1"/>
          </p:cNvSpPr>
          <p:nvPr>
            <p:ph type="body" idx="1"/>
          </p:nvPr>
        </p:nvSpPr>
        <p:spPr>
          <a:xfrm>
            <a:off x="373063" y="5038725"/>
            <a:ext cx="6338887" cy="4630738"/>
          </a:xfrm>
          <a:noFill/>
          <a:ln/>
        </p:spPr>
        <p:txBody>
          <a:bodyPr/>
          <a:lstStyle/>
          <a:p>
            <a:pPr eaLnBrk="1" hangingPunct="1">
              <a:spcBef>
                <a:spcPct val="0"/>
              </a:spcBef>
            </a:pPr>
            <a:endParaRPr lang="en-US" sz="3000"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2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FASB Staff led the discussion referring the board members to agenda papers 2G/83G which contains a summary of all questions for the boards, the detailed paper 2I/83I addressing the first three questions, and additional background papers and illustrative examples (2H/83H, 2L/83L, and 2M/83M) all summarizing details related to the </a:t>
            </a:r>
            <a:r>
              <a:rPr lang="en-US" sz="1200" b="1" kern="1200" dirty="0" smtClean="0">
                <a:solidFill>
                  <a:schemeClr val="tx1"/>
                </a:solidFill>
                <a:latin typeface="+mn-lt"/>
                <a:ea typeface="+mn-ea"/>
                <a:cs typeface="+mn-cs"/>
              </a:rPr>
              <a:t>Use of OCI for Insurance Contracts</a:t>
            </a:r>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staff noted there are three main objectives in developing the recommendations for use of OCI: (1) reduce short-term volatility, (2) reflect results from only the insurer’s core operations, and (3) reduce accounting mismatches created between measurement of the insurance liabilities and the assets backing those liabilities.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staff acknowledged some mismatches will still exists in OCI, but noted that users expressed more comfort with these mismatches in OCI rather than profit or loss.  The staff also acknowledged the other side of argument, noting that use of OCI is very complex and further, that under either approach, both statements would need to be used in evaluating results.</a:t>
            </a:r>
            <a:endParaRPr lang="en-GB" sz="12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discussion was lengthy and essentially resulted in two questions being debated.  The first: What is the amount that should be captured – the change in the current discount rate to the original discount rate (as proposed by the staff) or the change period to period (similar to pension accounting)?  The second:  Once you have made the cut, where do you want to put it – within OCI or within profit and loss?   While there was significant debate around this first question, both boards generally agreed with the use of OCI as a means to limit the volatility associated with accounting mismatches despite some minor objections.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most significant discussion was around the first question and what amount should be presented in OCI.  One IASB board member walked through various examples using the staff illustrations where he believed asset sales and duration mismatches in assets and liabilities resulted in financial results that were less transparent and misleading and as such did not meet the objectives outlined by the staff – a result not of the decision to use OCI but of the staff’s proposal on what amount to capture.  Others believed the proposal, although not perfect, was a better than current accounting and was necessary in light of previous decisions made on accounting for the assets and fulfillment value liabilities.  In either view, the discussions seemed to solidify consensus in the need for OCI to be included as a continuous statement within the statement of comprehensive income and to be discussed separately.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Vote – Question 1</a:t>
            </a:r>
            <a:r>
              <a:rPr lang="en-US" sz="1200" kern="1200" dirty="0" smtClean="0">
                <a:solidFill>
                  <a:schemeClr val="tx1"/>
                </a:solidFill>
                <a:latin typeface="+mn-lt"/>
                <a:ea typeface="+mn-ea"/>
                <a:cs typeface="+mn-cs"/>
              </a:rPr>
              <a:t>: FASB – Unanimous (7); IASB – Majority (10) support use of OCI</a:t>
            </a:r>
            <a:endParaRPr lang="en-GB" sz="12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staff highlighted that there are certain assumptions (namely interest rate guarantees, options and lapse assumptions) which are impacted by changes in the discount rate.  The staff noted some of the advantages of including the effect of the interest sensitive CFs in profit and loss (easier to understand, consistent with other cash flows) and reasons to include in OCI (consistent with previous decision and less complex for insurers).  </a:t>
            </a:r>
            <a:endParaRPr lang="en-GB" sz="1200" kern="1200" dirty="0" smtClean="0">
              <a:solidFill>
                <a:schemeClr val="tx1"/>
              </a:solidFill>
              <a:latin typeface="+mn-lt"/>
              <a:ea typeface="+mn-ea"/>
              <a:cs typeface="+mn-cs"/>
            </a:endParaRPr>
          </a:p>
          <a:p>
            <a:endParaRPr lang="en-US"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There was limited discussion on this topic although several board members (FASB and IASB) pointed out the decision to record to profit and loss actually was a decision to record these as net against the margin for the IASB given previous decisions on unlocking.  </a:t>
            </a:r>
            <a:endParaRPr lang="en-GB" sz="1800" kern="1200" dirty="0" smtClean="0">
              <a:solidFill>
                <a:schemeClr val="tx1"/>
              </a:solidFill>
              <a:latin typeface="+mn-lt"/>
              <a:ea typeface="+mn-ea"/>
              <a:cs typeface="+mn-cs"/>
            </a:endParaRPr>
          </a:p>
          <a:p>
            <a:r>
              <a:rPr lang="en-US" sz="1800" kern="1200" dirty="0" smtClean="0">
                <a:solidFill>
                  <a:schemeClr val="tx1"/>
                </a:solidFill>
                <a:latin typeface="+mn-lt"/>
                <a:ea typeface="+mn-ea"/>
                <a:cs typeface="+mn-cs"/>
              </a:rPr>
              <a:t> </a:t>
            </a:r>
            <a:endParaRPr lang="en-GB" sz="1800" kern="1200" dirty="0" smtClean="0">
              <a:solidFill>
                <a:schemeClr val="tx1"/>
              </a:solidFill>
              <a:latin typeface="+mn-lt"/>
              <a:ea typeface="+mn-ea"/>
              <a:cs typeface="+mn-cs"/>
            </a:endParaRPr>
          </a:p>
          <a:p>
            <a:r>
              <a:rPr lang="en-US" sz="1800" b="1" kern="1200" dirty="0" smtClean="0">
                <a:solidFill>
                  <a:schemeClr val="tx1"/>
                </a:solidFill>
                <a:latin typeface="+mn-lt"/>
                <a:ea typeface="+mn-ea"/>
                <a:cs typeface="+mn-cs"/>
              </a:rPr>
              <a:t>Vote – Question 2</a:t>
            </a:r>
            <a:r>
              <a:rPr lang="en-US" sz="1800" kern="1200" dirty="0" smtClean="0">
                <a:solidFill>
                  <a:schemeClr val="tx1"/>
                </a:solidFill>
                <a:latin typeface="+mn-lt"/>
                <a:ea typeface="+mn-ea"/>
                <a:cs typeface="+mn-cs"/>
              </a:rPr>
              <a:t>: FASB – 2 to OCI, 5 to profit and loss; IASB – 13 to profit and loss (and 1 abstention on the basis that it wasn’t truly to profit and loss as well as a change of vote to not unlock the margin.)</a:t>
            </a:r>
            <a:endParaRPr lang="en-GB" sz="18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staff discussed the advantages and disadvantages of permit versus require and the unit of account noting that the complexity of the OCI solution coupled with the fact that some mismatches would remain ultimately arise under any scenario.  </a:t>
            </a:r>
            <a:endParaRPr lang="en-GB" sz="1200" kern="1200" dirty="0" smtClean="0">
              <a:solidFill>
                <a:schemeClr val="tx1"/>
              </a:solidFill>
              <a:latin typeface="+mn-lt"/>
              <a:ea typeface="+mn-ea"/>
              <a:cs typeface="+mn-cs"/>
            </a:endParaRPr>
          </a:p>
          <a:p>
            <a:endParaRPr lang="en-GB" sz="18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Initial discussions stemmed from questions on whether the default position proposed in Question 3 should be OCI or profit and loss and the need to understand the unit of account to make the decision.  The boards discussed the relative mix of assets typically held by insurers and the mechanics under each scenario which resulted in a quick turn of the discussion.  Despite the desire to change the default to profit and loss and the desire to eliminate more mismatches by considering the assets within the portfolio, the boards noted the complexity of the OCI solution almost mandated that the default position be OCI period (e.g. without the election to show in profit or loss).  This was considered necessary to retain transparency and comparability.  The boards (and the staff) agreed there was a need to separately discuss performance linked contracts (including those that are contractually linked and those that are subject to guarantees and linked investment returns) which were already in the queue to be considered as a result of these decisions.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Vote – Question 3, 4 and 5</a:t>
            </a:r>
            <a:r>
              <a:rPr lang="en-US" sz="1200" kern="1200" dirty="0" smtClean="0">
                <a:solidFill>
                  <a:schemeClr val="tx1"/>
                </a:solidFill>
                <a:latin typeface="+mn-lt"/>
                <a:ea typeface="+mn-ea"/>
                <a:cs typeface="+mn-cs"/>
              </a:rPr>
              <a:t>:  The FASB Chair asked who supported all changes required to be presented in OCI (without any option to move to P&amp;L for mismatched and with performance linked contracts to be handled separately).  FASB – Majority (5); IASB Majority (8).  Based on that decision, Questions 3 and 5 were not addressed.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Comment from Allison:</a:t>
            </a:r>
          </a:p>
          <a:p>
            <a:r>
              <a:rPr lang="en-GB" sz="1200" kern="1200" dirty="0" smtClean="0">
                <a:solidFill>
                  <a:schemeClr val="tx1"/>
                </a:solidFill>
                <a:latin typeface="+mn-lt"/>
                <a:ea typeface="+mn-ea"/>
                <a:cs typeface="+mn-cs"/>
              </a:rPr>
              <a:t>This is a modified vote on Question 3.  Staff proposal was to OCI unless P&amp;L would eliminate volatility.  The Vote was on ALL to OCI, full stop (i.e. no election or ability to put to P&amp;L to reduce a </a:t>
            </a:r>
            <a:r>
              <a:rPr lang="en-GB" sz="1200" kern="1200" dirty="0" err="1" smtClean="0">
                <a:solidFill>
                  <a:schemeClr val="tx1"/>
                </a:solidFill>
                <a:latin typeface="+mn-lt"/>
                <a:ea typeface="+mn-ea"/>
                <a:cs typeface="+mn-cs"/>
              </a:rPr>
              <a:t>mis</a:t>
            </a:r>
            <a:r>
              <a:rPr lang="en-GB" sz="1200" kern="1200" dirty="0" smtClean="0">
                <a:solidFill>
                  <a:schemeClr val="tx1"/>
                </a:solidFill>
                <a:latin typeface="+mn-lt"/>
                <a:ea typeface="+mn-ea"/>
                <a:cs typeface="+mn-cs"/>
              </a:rPr>
              <a:t>-match, with acknowledgement that based on decisions for the assets, this would create a </a:t>
            </a:r>
            <a:r>
              <a:rPr lang="en-GB" sz="1200" kern="1200" dirty="0" err="1" smtClean="0">
                <a:solidFill>
                  <a:schemeClr val="tx1"/>
                </a:solidFill>
                <a:latin typeface="+mn-lt"/>
                <a:ea typeface="+mn-ea"/>
                <a:cs typeface="+mn-cs"/>
              </a:rPr>
              <a:t>mismacth</a:t>
            </a:r>
            <a:r>
              <a:rPr lang="en-GB" sz="1200" kern="1200" dirty="0" smtClean="0">
                <a:solidFill>
                  <a:schemeClr val="tx1"/>
                </a:solidFill>
                <a:latin typeface="+mn-lt"/>
                <a:ea typeface="+mn-ea"/>
                <a:cs typeface="+mn-cs"/>
              </a:rPr>
              <a:t> if Assets were FV-NI). This was also subject to handling performance linked separately.</a:t>
            </a:r>
          </a:p>
          <a:p>
            <a:endParaRPr lang="en-GB" sz="1800" kern="1200" dirty="0">
              <a:solidFill>
                <a:schemeClr val="tx1"/>
              </a:solidFill>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spcAft>
                <a:spcPts val="400"/>
              </a:spcAft>
              <a:defRPr/>
            </a:lvl2pPr>
            <a:lvl3pPr>
              <a:spcAft>
                <a:spcPts val="400"/>
              </a:spcAft>
              <a:defRPr/>
            </a:lvl3pPr>
            <a:lvl4pPr>
              <a:spcAft>
                <a:spcPts val="400"/>
              </a:spcAft>
              <a:defRPr/>
            </a:lvl4pPr>
            <a:lvl5pPr>
              <a:spcAft>
                <a:spcPts val="4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pPr>
                <a:defRPr/>
              </a:pPr>
              <a:t>‹#›</a:t>
            </a:fld>
            <a:endParaRPr lang="en-GB" dirty="0"/>
          </a:p>
        </p:txBody>
      </p:sp>
      <p:sp>
        <p:nvSpPr>
          <p:cNvPr id="8"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pPr>
                <a:defRPr/>
              </a:pPr>
              <a:t>‹#›</a:t>
            </a:fld>
            <a:endParaRPr lang="en-GB" dirty="0"/>
          </a:p>
        </p:txBody>
      </p:sp>
      <p:sp>
        <p:nvSpPr>
          <p:cNvPr id="4"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pPr>
                <a:defRPr/>
              </a:pPr>
              <a:t>‹#›</a:t>
            </a:fld>
            <a:endParaRPr lang="en-GB" dirty="0"/>
          </a:p>
        </p:txBody>
      </p:sp>
      <p:sp>
        <p:nvSpPr>
          <p:cNvPr id="3"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(May 2012)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chemeClr val="tx2"/>
                </a:solidFill>
              </a:rPr>
              <a:t>© 2012 Deloitte LLP. Private and confidential</a:t>
            </a: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pPr>
                <a:defRPr/>
              </a:pPr>
              <a:t>‹#›</a:t>
            </a:fld>
            <a:endParaRPr lang="en-GB" dirty="0"/>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dirty="0" smtClean="0"/>
              <a:t>IFRS 4 Phase II - Webcast (May 2012)</a:t>
            </a:r>
            <a:endParaRPr lang="en-GB" dirty="0"/>
          </a:p>
        </p:txBody>
      </p:sp>
    </p:spTree>
  </p:cSld>
  <p:clrMap bg1="lt1" tx1="dk1" bg2="lt2" tx2="dk2" accent1="accent1" accent2="accent2" accent3="accent3" accent4="accent4" accent5="accent5" accent6="accent6" hlink="hlink" folHlink="folHlink"/>
  <p:sldLayoutIdLst>
    <p:sldLayoutId id="2147490681" r:id="rId1"/>
    <p:sldLayoutId id="2147490672" r:id="rId2"/>
    <p:sldLayoutId id="2147490673" r:id="rId3"/>
    <p:sldLayoutId id="2147490674" r:id="rId4"/>
    <p:sldLayoutId id="2147490675" r:id="rId5"/>
    <p:sldLayoutId id="2147490676" r:id="rId6"/>
    <p:sldLayoutId id="2147490677" r:id="rId7"/>
    <p:sldLayoutId id="2147490678" r:id="rId8"/>
    <p:sldLayoutId id="2147490679" r:id="rId9"/>
    <p:sldLayoutId id="2147490680" r:id="rId10"/>
    <p:sldLayoutId id="2147490682" r:id="rId11"/>
  </p:sldLayoutIdLst>
  <p:hf hdr="0" dt="0"/>
  <p:txStyles>
    <p:titleStyle>
      <a:lvl1pPr algn="l" defTabSz="955675" rtl="0" eaLnBrk="0" fontAlgn="base" hangingPunct="0">
        <a:lnSpc>
          <a:spcPts val="3200"/>
        </a:lnSpc>
        <a:spcBef>
          <a:spcPct val="0"/>
        </a:spcBef>
        <a:spcAft>
          <a:spcPct val="0"/>
        </a:spcAft>
        <a:defRPr sz="2300" b="1">
          <a:solidFill>
            <a:schemeClr val="tx2"/>
          </a:solidFill>
          <a:latin typeface="+mj-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fnagari@deloitte.co.uk"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mailto:insurancecentreofexc@deloitte.co.uk" TargetMode="External"/><Relationship Id="rId4" Type="http://schemas.openxmlformats.org/officeDocument/2006/relationships/hyperlink" Target="https://www.iasplus.com/deloitte/en/projects/project47"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s://deloitteidm2.monigle2.net/ar6855pn63/user_uploaded/zoom/bzi_ris_glb_ho_469_hi-zm.jpg"/>
          <p:cNvPicPr>
            <a:picLocks noChangeAspect="1" noChangeArrowheads="1"/>
          </p:cNvPicPr>
          <p:nvPr/>
        </p:nvPicPr>
        <p:blipFill>
          <a:blip r:embed="rId3" cstate="print"/>
          <a:srcRect/>
          <a:stretch>
            <a:fillRect/>
          </a:stretch>
        </p:blipFill>
        <p:spPr bwMode="auto">
          <a:xfrm>
            <a:off x="4916488" y="2436813"/>
            <a:ext cx="4989512" cy="3741737"/>
          </a:xfrm>
          <a:prstGeom prst="rect">
            <a:avLst/>
          </a:prstGeom>
          <a:noFill/>
          <a:ln w="9525">
            <a:noFill/>
            <a:miter lim="800000"/>
            <a:headEnd/>
            <a:tailEnd/>
          </a:ln>
        </p:spPr>
      </p:pic>
      <p:sp>
        <p:nvSpPr>
          <p:cNvPr id="4099" name="Rectangle 17"/>
          <p:cNvSpPr>
            <a:spLocks noGrp="1"/>
          </p:cNvSpPr>
          <p:nvPr>
            <p:ph type="ctrTitle"/>
          </p:nvPr>
        </p:nvSpPr>
        <p:spPr>
          <a:xfrm>
            <a:off x="381148" y="1893888"/>
            <a:ext cx="7132171" cy="1128712"/>
          </a:xfrm>
        </p:spPr>
        <p:txBody>
          <a:bodyPr/>
          <a:lstStyle/>
          <a:p>
            <a:pPr>
              <a:lnSpc>
                <a:spcPts val="3800"/>
              </a:lnSpc>
            </a:pPr>
            <a:r>
              <a:rPr lang="en-GB" sz="3600" dirty="0" smtClean="0">
                <a:solidFill>
                  <a:srgbClr val="92D400"/>
                </a:solidFill>
              </a:rPr>
              <a:t>The Boards approve the adoption of the OCI </a:t>
            </a:r>
            <a:r>
              <a:rPr lang="en-GB" sz="3600" dirty="0" smtClean="0">
                <a:solidFill>
                  <a:srgbClr val="92D400"/>
                </a:solidFill>
              </a:rPr>
              <a:t>solution</a:t>
            </a:r>
            <a:r>
              <a:rPr lang="en-GB" sz="3600" dirty="0" smtClean="0">
                <a:solidFill>
                  <a:srgbClr val="92D400"/>
                </a:solidFill>
              </a:rPr>
              <a:t/>
            </a:r>
            <a:br>
              <a:rPr lang="en-GB" sz="3600" dirty="0" smtClean="0">
                <a:solidFill>
                  <a:srgbClr val="92D400"/>
                </a:solidFill>
              </a:rPr>
            </a:br>
            <a:r>
              <a:rPr lang="en-GB" sz="3600" dirty="0" smtClean="0"/>
              <a:t>IFRS </a:t>
            </a:r>
            <a:r>
              <a:rPr lang="en-GB" sz="3600" dirty="0"/>
              <a:t>4 Phase II Update</a:t>
            </a:r>
            <a:endParaRPr lang="en-GB" sz="2600" dirty="0">
              <a:solidFill>
                <a:schemeClr val="accent2"/>
              </a:solidFill>
            </a:endParaRPr>
          </a:p>
        </p:txBody>
      </p:sp>
      <p:sp>
        <p:nvSpPr>
          <p:cNvPr id="4100" name="Rectangle 18"/>
          <p:cNvSpPr>
            <a:spLocks noGrp="1"/>
          </p:cNvSpPr>
          <p:nvPr>
            <p:ph type="subTitle" idx="1"/>
          </p:nvPr>
        </p:nvSpPr>
        <p:spPr>
          <a:xfrm>
            <a:off x="423863" y="5199063"/>
            <a:ext cx="5133975" cy="303212"/>
          </a:xfrm>
        </p:spPr>
        <p:txBody>
          <a:bodyPr/>
          <a:lstStyle/>
          <a:p>
            <a:pPr marL="0" indent="0"/>
            <a:r>
              <a:rPr lang="en-GB" dirty="0"/>
              <a:t>IASB and FASB joint meetings – </a:t>
            </a:r>
            <a:r>
              <a:rPr lang="en-GB" dirty="0" smtClean="0"/>
              <a:t>May 2012</a:t>
            </a:r>
            <a:endParaRPr lang="en-GB" dirty="0"/>
          </a:p>
          <a:p>
            <a:pPr marL="0" indent="0"/>
            <a:r>
              <a:rPr lang="en-GB" dirty="0"/>
              <a:t>Francesco Nagari</a:t>
            </a:r>
          </a:p>
          <a:p>
            <a:pPr marL="0" indent="0"/>
            <a:r>
              <a:rPr lang="en-GB" dirty="0" smtClean="0"/>
              <a:t>30 May </a:t>
            </a:r>
            <a:r>
              <a:rPr lang="en-GB" dirty="0"/>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24 May</a:t>
            </a:r>
            <a:br>
              <a:rPr lang="en-GB" sz="2400" dirty="0" smtClean="0"/>
            </a:br>
            <a:r>
              <a:rPr lang="en-GB" sz="1800" dirty="0" smtClean="0"/>
              <a:t>Mechanics of the OCI solution – paper 2J/83J</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Three alternatives presented to determine interest rate used in OCI, along with advantages and disadvantages:</a:t>
            </a:r>
          </a:p>
          <a:p>
            <a:pPr marL="719137" lvl="3" indent="-342900">
              <a:spcAft>
                <a:spcPct val="25000"/>
              </a:spcAft>
              <a:buFont typeface="+mj-lt"/>
              <a:buAutoNum type="alphaLcParenR"/>
              <a:defRPr/>
            </a:pPr>
            <a:r>
              <a:rPr lang="en-GB" sz="1800" dirty="0" smtClean="0"/>
              <a:t>Interest equal to long term return on assets,</a:t>
            </a:r>
          </a:p>
          <a:p>
            <a:pPr marL="719137" lvl="3" indent="-342900">
              <a:spcAft>
                <a:spcPct val="25000"/>
              </a:spcAft>
              <a:buFont typeface="+mj-lt"/>
              <a:buAutoNum type="alphaLcParenR"/>
              <a:defRPr/>
            </a:pPr>
            <a:r>
              <a:rPr lang="en-GB" sz="1800" dirty="0" smtClean="0"/>
              <a:t>Interest equal to current rate at the beginning of reporting period, or</a:t>
            </a:r>
          </a:p>
          <a:p>
            <a:pPr marL="719137" lvl="3" indent="-342900">
              <a:spcAft>
                <a:spcPct val="25000"/>
              </a:spcAft>
              <a:buFont typeface="+mj-lt"/>
              <a:buAutoNum type="alphaLcParenR"/>
              <a:defRPr/>
            </a:pPr>
            <a:r>
              <a:rPr lang="en-GB" sz="1800" dirty="0" smtClean="0"/>
              <a:t>Interest at the rate locked in at inception of the contract (inconsistent with OCI objectives). </a:t>
            </a:r>
          </a:p>
          <a:p>
            <a:pPr marL="528637" lvl="2" indent="-342900">
              <a:spcAft>
                <a:spcPct val="25000"/>
              </a:spcAft>
              <a:buFont typeface="Wingdings" pitchFamily="2" charset="2"/>
              <a:buChar char="§"/>
              <a:defRPr/>
            </a:pPr>
            <a:r>
              <a:rPr lang="en-GB" sz="1800" dirty="0" smtClean="0"/>
              <a:t>Alternatives for how OCI could be used to reflect the changes in the discount rate:</a:t>
            </a:r>
          </a:p>
          <a:p>
            <a:pPr marL="719137" lvl="3" indent="-342900">
              <a:spcAft>
                <a:spcPct val="25000"/>
              </a:spcAft>
              <a:buFont typeface="+mj-lt"/>
              <a:buAutoNum type="alphaUcPeriod"/>
              <a:defRPr/>
            </a:pPr>
            <a:r>
              <a:rPr lang="en-US" sz="1800" dirty="0" smtClean="0"/>
              <a:t>Single line solution – Present interest expense in net income calculated using the discount rate locked in at inception.  Present in OCI, other changes in the insurance liability arising from changes in the discount rate.  </a:t>
            </a:r>
          </a:p>
          <a:p>
            <a:pPr marL="719137" lvl="3" indent="-342900">
              <a:spcAft>
                <a:spcPct val="25000"/>
              </a:spcAft>
              <a:buFont typeface="+mj-lt"/>
              <a:buAutoNum type="alphaUcPeriod"/>
              <a:defRPr/>
            </a:pPr>
            <a:r>
              <a:rPr lang="en-US" sz="1800" dirty="0" smtClean="0"/>
              <a:t>Double line solution – Present in net income, interest expense calculated using the current discount rate plus an amount shown as transferred to/from OCI such that total interest expense in net income is equal to interest calculated using the discount rate locked in at inception.</a:t>
            </a: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9</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solidFill>
                  <a:srgbClr val="002776"/>
                </a:solidFill>
              </a:rPr>
              <a:t>Details of IASB/FASB meeting 24 May</a:t>
            </a:r>
            <a:br>
              <a:rPr lang="en-GB" sz="2400" dirty="0" smtClean="0">
                <a:solidFill>
                  <a:srgbClr val="002776"/>
                </a:solidFill>
              </a:rPr>
            </a:br>
            <a:r>
              <a:rPr lang="en-GB" sz="1800" dirty="0" smtClean="0"/>
              <a:t> Mechanics of the OCI solution – paper 2J/83J</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Staff question 1: </a:t>
            </a:r>
          </a:p>
          <a:p>
            <a:pPr marL="488950" lvl="2" indent="-303213">
              <a:spcAft>
                <a:spcPct val="25000"/>
              </a:spcAft>
              <a:buFont typeface="Wingdings" pitchFamily="2" charset="2"/>
              <a:buChar char="§"/>
              <a:defRPr/>
            </a:pPr>
            <a:r>
              <a:rPr lang="en-GB" sz="1800" dirty="0" smtClean="0"/>
              <a:t>Do the Boards agree that Alternative A should be used?</a:t>
            </a:r>
          </a:p>
          <a:p>
            <a:pPr marL="488950" lvl="2" indent="-303213">
              <a:spcAft>
                <a:spcPct val="25000"/>
              </a:spcAft>
              <a:buNone/>
              <a:defRPr/>
            </a:pPr>
            <a:r>
              <a:rPr lang="en-GB" sz="1800" b="1" dirty="0" smtClean="0">
                <a:solidFill>
                  <a:srgbClr val="3C8A2E"/>
                </a:solidFill>
              </a:rPr>
              <a:t>Staff question 2: </a:t>
            </a:r>
          </a:p>
          <a:p>
            <a:pPr marL="488950" lvl="2" indent="-303213">
              <a:spcAft>
                <a:spcPct val="25000"/>
              </a:spcAft>
              <a:buFont typeface="Wingdings" pitchFamily="2" charset="2"/>
              <a:buChar char="§"/>
              <a:defRPr/>
            </a:pPr>
            <a:r>
              <a:rPr lang="en-GB" sz="1800" dirty="0" smtClean="0"/>
              <a:t>Do the Boards agree </a:t>
            </a:r>
            <a:r>
              <a:rPr lang="en-US" sz="1800" dirty="0" smtClean="0"/>
              <a:t>that insurers present interest expense in the P&amp;L in respect of changes in the expected CFs based on the discount rate locked in at inception of the insurance contract?</a:t>
            </a:r>
            <a:endParaRPr lang="en-GB" sz="1800" dirty="0" smtClean="0"/>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Discussion</a:t>
            </a:r>
          </a:p>
          <a:p>
            <a:pPr marL="488950" lvl="2" indent="-303213">
              <a:spcAft>
                <a:spcPct val="25000"/>
              </a:spcAft>
              <a:buFont typeface="Wingdings" pitchFamily="2" charset="2"/>
              <a:buChar char="§"/>
              <a:defRPr/>
            </a:pPr>
            <a:r>
              <a:rPr lang="en-GB" sz="1800" dirty="0" smtClean="0"/>
              <a:t>Some believed using the rate at inception is not appropriate although it eventually seemed like the only acceptable solution for the majority of both Boards</a:t>
            </a: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Decision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10</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34323" y="5044962"/>
          <a:ext cx="8747879" cy="1036320"/>
        </p:xfrm>
        <a:graphic>
          <a:graphicData uri="http://schemas.openxmlformats.org/drawingml/2006/table">
            <a:tbl>
              <a:tblPr firstRow="1" bandRow="1">
                <a:tableStyleId>{5C22544A-7EE6-4342-B048-85BDC9FD1C3A}</a:tableStyleId>
              </a:tblPr>
              <a:tblGrid>
                <a:gridCol w="4025733"/>
                <a:gridCol w="2361073"/>
                <a:gridCol w="2361073"/>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In favour of question 1</a:t>
                      </a:r>
                    </a:p>
                  </a:txBody>
                  <a:tcPr/>
                </a:tc>
                <a:tc>
                  <a:txBody>
                    <a:bodyPr/>
                    <a:lstStyle/>
                    <a:p>
                      <a:pPr algn="ctr"/>
                      <a:r>
                        <a:rPr lang="en-US" sz="1600" dirty="0" smtClean="0"/>
                        <a:t>Majority</a:t>
                      </a:r>
                      <a:r>
                        <a:rPr lang="en-US" sz="1600" baseline="0" dirty="0" smtClean="0"/>
                        <a:t> (9)</a:t>
                      </a:r>
                    </a:p>
                  </a:txBody>
                  <a:tcPr/>
                </a:tc>
                <a:tc>
                  <a:txBody>
                    <a:bodyPr/>
                    <a:lstStyle/>
                    <a:p>
                      <a:pPr algn="ctr"/>
                      <a:r>
                        <a:rPr lang="en-US" sz="1600" baseline="0" dirty="0" smtClean="0"/>
                        <a:t>Unanimous (7)</a:t>
                      </a:r>
                    </a:p>
                  </a:txBody>
                  <a:tcPr/>
                </a:tc>
              </a:tr>
              <a:tr h="292978">
                <a:tc>
                  <a:txBody>
                    <a:bodyPr/>
                    <a:lstStyle/>
                    <a:p>
                      <a:r>
                        <a:rPr lang="en-US" sz="1600" baseline="0" dirty="0" smtClean="0"/>
                        <a:t>In favour of question  2</a:t>
                      </a:r>
                    </a:p>
                  </a:txBody>
                  <a:tcPr/>
                </a:tc>
                <a:tc>
                  <a:txBody>
                    <a:bodyPr/>
                    <a:lstStyle/>
                    <a:p>
                      <a:pPr algn="ctr"/>
                      <a:r>
                        <a:rPr lang="en-US" sz="1600" dirty="0" smtClean="0"/>
                        <a:t>Majority</a:t>
                      </a:r>
                      <a:r>
                        <a:rPr lang="en-US" sz="1600" baseline="0" dirty="0" smtClean="0"/>
                        <a:t> (12)</a:t>
                      </a:r>
                    </a:p>
                  </a:txBody>
                  <a:tcPr/>
                </a:tc>
                <a:tc>
                  <a:txBody>
                    <a:bodyPr/>
                    <a:lstStyle/>
                    <a:p>
                      <a:pPr algn="ctr"/>
                      <a:r>
                        <a:rPr lang="en-US" sz="1600" baseline="0" dirty="0" smtClean="0"/>
                        <a:t>Majority (6)</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24 May</a:t>
            </a:r>
            <a:br>
              <a:rPr lang="en-GB" sz="2400" dirty="0" smtClean="0"/>
            </a:br>
            <a:r>
              <a:rPr lang="en-GB" sz="1800" dirty="0" smtClean="0"/>
              <a:t>OCI and Loss Recognition – paper 2K/83K</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Based on previous decisions, the purpose of the loss recognition test is to accelerate gains/losses within OCI.</a:t>
            </a:r>
          </a:p>
          <a:p>
            <a:pPr marL="488950" lvl="2" indent="-303213">
              <a:spcAft>
                <a:spcPct val="25000"/>
              </a:spcAft>
              <a:buFont typeface="Wingdings" pitchFamily="2" charset="2"/>
              <a:buChar char="§"/>
              <a:defRPr/>
            </a:pPr>
            <a:r>
              <a:rPr lang="en-GB" sz="1800" dirty="0" smtClean="0"/>
              <a:t>There may be instances where the contract is expected to have a loss such that it would require acceleration of the amounts retained within OCI.   </a:t>
            </a:r>
          </a:p>
          <a:p>
            <a:pPr marL="488950" lvl="2" indent="-303213">
              <a:spcAft>
                <a:spcPct val="25000"/>
              </a:spcAft>
              <a:buFont typeface="Wingdings" pitchFamily="2" charset="2"/>
              <a:buChar char="§"/>
              <a:defRPr/>
            </a:pPr>
            <a:r>
              <a:rPr lang="en-GB" sz="1800" dirty="0" smtClean="0"/>
              <a:t>The test is analogous to asset adequacy tests used in many jurisdictions and has many advantages and disadvantages.  </a:t>
            </a:r>
          </a:p>
          <a:p>
            <a:pPr marL="488950" lvl="2" indent="-303213">
              <a:spcAft>
                <a:spcPct val="25000"/>
              </a:spcAft>
              <a:buNone/>
              <a:defRPr/>
            </a:pPr>
            <a:r>
              <a:rPr lang="en-GB" sz="1800" b="1" dirty="0" smtClean="0">
                <a:solidFill>
                  <a:srgbClr val="3C8A2E"/>
                </a:solidFill>
              </a:rPr>
              <a:t>Staff question 1: </a:t>
            </a:r>
          </a:p>
          <a:p>
            <a:pPr marL="488950" lvl="2" indent="-303213">
              <a:spcAft>
                <a:spcPct val="25000"/>
              </a:spcAft>
              <a:buFont typeface="Wingdings" pitchFamily="2" charset="2"/>
              <a:buChar char="§"/>
              <a:defRPr/>
            </a:pPr>
            <a:r>
              <a:rPr lang="en-GB" sz="1800" dirty="0" smtClean="0"/>
              <a:t>Do the Boards recommend (FASB Staff view) or not (IASB Staff view) a loss recognition test?</a:t>
            </a:r>
          </a:p>
          <a:p>
            <a:pPr marL="488950" lvl="2" indent="-303213">
              <a:spcAft>
                <a:spcPct val="25000"/>
              </a:spcAft>
              <a:buNone/>
              <a:defRPr/>
            </a:pPr>
            <a:r>
              <a:rPr lang="en-GB" sz="1800" b="1" dirty="0" smtClean="0">
                <a:solidFill>
                  <a:srgbClr val="3C8A2E"/>
                </a:solidFill>
              </a:rPr>
              <a:t>Discussion / Decision</a:t>
            </a:r>
          </a:p>
          <a:p>
            <a:pPr marL="488950" lvl="2" indent="-303213">
              <a:spcAft>
                <a:spcPct val="25000"/>
              </a:spcAft>
              <a:buFont typeface="Wingdings" pitchFamily="2" charset="2"/>
              <a:buChar char="§"/>
              <a:defRPr/>
            </a:pPr>
            <a:r>
              <a:rPr lang="en-GB" sz="1800" dirty="0" smtClean="0"/>
              <a:t>Discussion was brief. Generally agreed that there would never be an adequacy test on a financial liability and that this was no different for an insurance liability</a:t>
            </a:r>
          </a:p>
          <a:p>
            <a:pPr marL="488950" lvl="2" indent="-303213">
              <a:spcAft>
                <a:spcPct val="25000"/>
              </a:spcAft>
              <a:buNone/>
              <a:defRPr/>
            </a:pP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11</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34323" y="5552962"/>
          <a:ext cx="8747879" cy="701040"/>
        </p:xfrm>
        <a:graphic>
          <a:graphicData uri="http://schemas.openxmlformats.org/drawingml/2006/table">
            <a:tbl>
              <a:tblPr firstRow="1" bandRow="1">
                <a:tableStyleId>{5C22544A-7EE6-4342-B048-85BDC9FD1C3A}</a:tableStyleId>
              </a:tblPr>
              <a:tblGrid>
                <a:gridCol w="4025733"/>
                <a:gridCol w="2361073"/>
                <a:gridCol w="2361073"/>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In favor of </a:t>
                      </a:r>
                      <a:r>
                        <a:rPr lang="en-US" sz="1600" b="1" baseline="0" dirty="0" smtClean="0"/>
                        <a:t>NO</a:t>
                      </a:r>
                      <a:r>
                        <a:rPr lang="en-US" sz="1600" baseline="0" dirty="0" smtClean="0"/>
                        <a:t> adequacy test</a:t>
                      </a:r>
                    </a:p>
                  </a:txBody>
                  <a:tcPr/>
                </a:tc>
                <a:tc>
                  <a:txBody>
                    <a:bodyPr/>
                    <a:lstStyle/>
                    <a:p>
                      <a:pPr algn="ctr"/>
                      <a:r>
                        <a:rPr lang="en-US" sz="1600" dirty="0" smtClean="0"/>
                        <a:t>Majority</a:t>
                      </a:r>
                      <a:r>
                        <a:rPr lang="en-US" sz="1600" baseline="0" dirty="0" smtClean="0"/>
                        <a:t> (13)</a:t>
                      </a:r>
                    </a:p>
                  </a:txBody>
                  <a:tcPr/>
                </a:tc>
                <a:tc>
                  <a:txBody>
                    <a:bodyPr/>
                    <a:lstStyle/>
                    <a:p>
                      <a:pPr algn="ctr"/>
                      <a:r>
                        <a:rPr lang="en-US" sz="1600" baseline="0" dirty="0" smtClean="0"/>
                        <a:t>Unanimous (6)</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joint IASB/FASB meeting 22 May</a:t>
            </a:r>
            <a:br>
              <a:rPr lang="en-GB" sz="2400" dirty="0" smtClean="0"/>
            </a:br>
            <a:r>
              <a:rPr lang="en-GB" sz="1800" dirty="0" smtClean="0"/>
              <a:t>Disaggregation and unbundling – paper 2E/83E</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Principle of disaggregation, instead of unbundling, tentatively agreed on in March 2012.  Boards wanted to bring back consideration of the principle to identify investment components that should be unbundled from an insurance contract, in situations where the elements are distinct and not interrelated.  </a:t>
            </a:r>
          </a:p>
          <a:p>
            <a:pPr marL="488950" lvl="2" indent="-303213">
              <a:spcAft>
                <a:spcPct val="25000"/>
              </a:spcAft>
              <a:buNone/>
              <a:defRPr/>
            </a:pPr>
            <a:r>
              <a:rPr lang="en-GB" sz="1800" b="1" dirty="0" smtClean="0">
                <a:solidFill>
                  <a:srgbClr val="3C8A2E"/>
                </a:solidFill>
              </a:rPr>
              <a:t>Staff proposal</a:t>
            </a:r>
          </a:p>
          <a:p>
            <a:pPr marL="488950" lvl="2" indent="-303213">
              <a:spcAft>
                <a:spcPct val="25000"/>
              </a:spcAft>
              <a:buFont typeface="Wingdings" pitchFamily="2" charset="2"/>
              <a:buChar char="§"/>
              <a:defRPr/>
            </a:pPr>
            <a:r>
              <a:rPr lang="en-GB" sz="1800" dirty="0" smtClean="0"/>
              <a:t>If </a:t>
            </a:r>
            <a:r>
              <a:rPr lang="en-GB" sz="1800" b="1" dirty="0" smtClean="0"/>
              <a:t>both</a:t>
            </a:r>
            <a:r>
              <a:rPr lang="en-GB" sz="1800" dirty="0" smtClean="0"/>
              <a:t> the investment AND insurance components are </a:t>
            </a:r>
            <a:r>
              <a:rPr lang="en-GB" sz="1800" b="1" i="1" dirty="0" smtClean="0"/>
              <a:t>distinct</a:t>
            </a:r>
            <a:r>
              <a:rPr lang="en-GB" sz="1800" dirty="0" smtClean="0"/>
              <a:t>, an insurer shall unbundle the investment component and apply the applicable IFRSs or USGAAP in accounting for it. </a:t>
            </a:r>
          </a:p>
          <a:p>
            <a:pPr marL="679450" lvl="3" indent="-303213">
              <a:spcAft>
                <a:spcPct val="25000"/>
              </a:spcAft>
              <a:defRPr/>
            </a:pPr>
            <a:r>
              <a:rPr lang="en-GB" sz="1600" dirty="0" smtClean="0"/>
              <a:t>A component </a:t>
            </a:r>
            <a:r>
              <a:rPr lang="en-GB" sz="1600" b="1" i="1" dirty="0" smtClean="0"/>
              <a:t>is distinct if </a:t>
            </a:r>
            <a:r>
              <a:rPr lang="en-GB" sz="1600" dirty="0" smtClean="0"/>
              <a:t>the insurer or a third party regularly separately sells contracts in the same market and jurisdiction that are essentially equivalent to that component.</a:t>
            </a:r>
          </a:p>
          <a:p>
            <a:pPr marL="679450" lvl="3" indent="-303213">
              <a:spcAft>
                <a:spcPct val="25000"/>
              </a:spcAft>
              <a:defRPr/>
            </a:pPr>
            <a:r>
              <a:rPr lang="en-GB" sz="1600" dirty="0" smtClean="0"/>
              <a:t>... an investment component </a:t>
            </a:r>
            <a:r>
              <a:rPr lang="en-GB" sz="1600" b="1" i="1" dirty="0" smtClean="0"/>
              <a:t>is not distinct if </a:t>
            </a:r>
            <a:r>
              <a:rPr lang="en-GB" sz="1600" dirty="0" smtClean="0"/>
              <a:t> highly interrelated with the insurance component... and the insurer shall account for it together with the insurance component under the insurance contracts standard. </a:t>
            </a:r>
          </a:p>
          <a:p>
            <a:pPr marL="679450" lvl="3" indent="-303213">
              <a:spcAft>
                <a:spcPct val="25000"/>
              </a:spcAft>
              <a:defRPr/>
            </a:pPr>
            <a:r>
              <a:rPr lang="en-GB" sz="1600" dirty="0" smtClean="0"/>
              <a:t>... An indicator that an investment component is </a:t>
            </a:r>
            <a:r>
              <a:rPr lang="en-GB" sz="1600" b="1" i="1" dirty="0" smtClean="0"/>
              <a:t>highly interrelated </a:t>
            </a:r>
            <a:r>
              <a:rPr lang="en-GB" sz="1600" dirty="0" smtClean="0"/>
              <a:t>with the insurance component is a lack of possibility for one of the </a:t>
            </a:r>
            <a:r>
              <a:rPr lang="en-GB" sz="1600" dirty="0" smtClean="0"/>
              <a:t>components </a:t>
            </a:r>
            <a:r>
              <a:rPr lang="en-GB" sz="1600" dirty="0" smtClean="0"/>
              <a:t>to lapse or mature without the other component also lapsing or maturing.</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12</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joint IASB/FASB meeting 22 May</a:t>
            </a:r>
            <a:br>
              <a:rPr lang="en-GB" sz="2400" dirty="0" smtClean="0"/>
            </a:br>
            <a:r>
              <a:rPr lang="en-GB" sz="1800" dirty="0" smtClean="0"/>
              <a:t>Disaggregation and unbundling – paper 2E/83E</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74662" indent="-303213">
              <a:spcAft>
                <a:spcPct val="25000"/>
              </a:spcAft>
              <a:defRPr/>
            </a:pPr>
            <a:r>
              <a:rPr lang="en-GB" sz="1800" b="1" dirty="0" smtClean="0">
                <a:solidFill>
                  <a:srgbClr val="3C8A2E"/>
                </a:solidFill>
              </a:rPr>
              <a:t>Discussion</a:t>
            </a:r>
          </a:p>
          <a:p>
            <a:pPr marL="488950" lvl="2" indent="-303213">
              <a:spcAft>
                <a:spcPct val="25000"/>
              </a:spcAft>
              <a:buFont typeface="Wingdings" pitchFamily="2" charset="2"/>
              <a:buChar char="§"/>
              <a:defRPr/>
            </a:pPr>
            <a:r>
              <a:rPr lang="en-GB" sz="1800" dirty="0" smtClean="0"/>
              <a:t>Some Board members were concerned that guidance is too narrow – the use of the words “both” and “in the same market or jurisdiction” were found to be over-restrictive and some members suggested their removal. </a:t>
            </a:r>
          </a:p>
          <a:p>
            <a:pPr marL="488950" lvl="2" indent="-303213">
              <a:spcAft>
                <a:spcPct val="25000"/>
              </a:spcAft>
              <a:buFont typeface="Wingdings" pitchFamily="2" charset="2"/>
              <a:buChar char="§"/>
              <a:defRPr/>
            </a:pPr>
            <a:r>
              <a:rPr lang="en-GB" sz="1800" dirty="0" smtClean="0"/>
              <a:t>There was also concern for using the lapsing feature as an indicator of the interrelation although arguments for and against were presented by the two Boards. </a:t>
            </a:r>
          </a:p>
          <a:p>
            <a:pPr marL="474662" indent="-303213">
              <a:spcAft>
                <a:spcPct val="25000"/>
              </a:spcAft>
              <a:defRPr/>
            </a:pPr>
            <a:r>
              <a:rPr lang="en-GB" sz="1800" b="1" dirty="0" smtClean="0">
                <a:solidFill>
                  <a:srgbClr val="3C8A2E"/>
                </a:solidFill>
              </a:rPr>
              <a:t>Summary of Board’s feedback</a:t>
            </a:r>
          </a:p>
          <a:p>
            <a:pPr marL="488950" lvl="2" indent="-303213">
              <a:spcAft>
                <a:spcPct val="25000"/>
              </a:spcAft>
              <a:buFont typeface="Wingdings" pitchFamily="2" charset="2"/>
              <a:buChar char="§"/>
              <a:defRPr/>
            </a:pPr>
            <a:r>
              <a:rPr lang="en-GB" sz="1600" dirty="0" smtClean="0"/>
              <a:t>An insurer shall unbundle an investment component if the investment component is distinct.  It is distinct if it is not </a:t>
            </a:r>
            <a:r>
              <a:rPr lang="en-GB" sz="1600" dirty="0" smtClean="0"/>
              <a:t>interrelated</a:t>
            </a:r>
            <a:r>
              <a:rPr lang="en-GB" sz="1600" dirty="0" smtClean="0"/>
              <a:t>. Indicators (provided as guidance) that it is </a:t>
            </a:r>
            <a:r>
              <a:rPr lang="en-GB" sz="1600" dirty="0" smtClean="0"/>
              <a:t>interrelated </a:t>
            </a:r>
            <a:r>
              <a:rPr lang="en-GB" sz="1600" dirty="0" smtClean="0"/>
              <a:t>are:</a:t>
            </a:r>
          </a:p>
          <a:p>
            <a:pPr marL="679450" lvl="3" indent="-303213">
              <a:spcAft>
                <a:spcPct val="25000"/>
              </a:spcAft>
              <a:defRPr/>
            </a:pPr>
            <a:r>
              <a:rPr lang="en-GB" sz="1600" dirty="0" smtClean="0"/>
              <a:t>One element cannot mature/lapse without the other; or</a:t>
            </a:r>
          </a:p>
          <a:p>
            <a:pPr marL="679450" lvl="3" indent="-303213">
              <a:spcAft>
                <a:spcPct val="25000"/>
              </a:spcAft>
              <a:defRPr/>
            </a:pPr>
            <a:r>
              <a:rPr lang="en-GB" sz="1600" dirty="0" smtClean="0"/>
              <a:t>Products are not sold separately in the same market and jurisdiction; or</a:t>
            </a:r>
          </a:p>
          <a:p>
            <a:pPr marL="679450" lvl="3" indent="-303213">
              <a:spcAft>
                <a:spcPct val="25000"/>
              </a:spcAft>
              <a:defRPr/>
            </a:pPr>
            <a:r>
              <a:rPr lang="en-GB" sz="1600" dirty="0" smtClean="0"/>
              <a:t>The value of one component depends on the value of the other.</a:t>
            </a:r>
          </a:p>
          <a:p>
            <a:pPr marL="474662" indent="-303213">
              <a:spcAft>
                <a:spcPct val="25000"/>
              </a:spcAft>
              <a:defRPr/>
            </a:pPr>
            <a:r>
              <a:rPr lang="en-GB" sz="1800" b="1" dirty="0" smtClean="0">
                <a:solidFill>
                  <a:srgbClr val="3C8A2E"/>
                </a:solidFill>
              </a:rPr>
              <a:t>Decision</a:t>
            </a:r>
          </a:p>
          <a:p>
            <a:pPr marL="474662" indent="-303213">
              <a:spcAft>
                <a:spcPct val="25000"/>
              </a:spcAft>
              <a:defRPr/>
            </a:pP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13</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689317" y="5452580"/>
          <a:ext cx="8778239" cy="944880"/>
        </p:xfrm>
        <a:graphic>
          <a:graphicData uri="http://schemas.openxmlformats.org/drawingml/2006/table">
            <a:tbl>
              <a:tblPr firstRow="1" bandRow="1">
                <a:tableStyleId>{5C22544A-7EE6-4342-B048-85BDC9FD1C3A}</a:tableStyleId>
              </a:tblPr>
              <a:tblGrid>
                <a:gridCol w="5220368"/>
                <a:gridCol w="1658159"/>
                <a:gridCol w="1899712"/>
              </a:tblGrid>
              <a:tr h="307152">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486323">
                <a:tc>
                  <a:txBody>
                    <a:bodyPr/>
                    <a:lstStyle/>
                    <a:p>
                      <a:r>
                        <a:rPr lang="en-US" sz="1600" baseline="0" dirty="0" smtClean="0"/>
                        <a:t>Approve Staff recommendation (subject to rewording) </a:t>
                      </a:r>
                    </a:p>
                  </a:txBody>
                  <a:tcPr/>
                </a:tc>
                <a:tc>
                  <a:txBody>
                    <a:bodyPr/>
                    <a:lstStyle/>
                    <a:p>
                      <a:pPr algn="ctr"/>
                      <a:r>
                        <a:rPr lang="en-US" sz="1600" dirty="0" smtClean="0"/>
                        <a:t>12:2</a:t>
                      </a:r>
                      <a:endParaRPr lang="en-US" sz="1600" dirty="0"/>
                    </a:p>
                  </a:txBody>
                  <a:tcPr/>
                </a:tc>
                <a:tc>
                  <a:txBody>
                    <a:bodyPr/>
                    <a:lstStyle/>
                    <a:p>
                      <a:pPr marL="0" marR="0" indent="0" algn="ctr" defTabSz="914375" rtl="0" eaLnBrk="1" fontAlgn="auto" latinLnBrk="0" hangingPunct="1">
                        <a:lnSpc>
                          <a:spcPct val="100000"/>
                        </a:lnSpc>
                        <a:spcBef>
                          <a:spcPts val="0"/>
                        </a:spcBef>
                        <a:spcAft>
                          <a:spcPts val="0"/>
                        </a:spcAft>
                        <a:buClrTx/>
                        <a:buSzTx/>
                        <a:buFontTx/>
                        <a:buNone/>
                        <a:tabLst/>
                        <a:defRPr/>
                      </a:pPr>
                      <a:r>
                        <a:rPr lang="en-US" sz="1600" dirty="0" smtClean="0"/>
                        <a:t>Unanimously</a:t>
                      </a:r>
                    </a:p>
                    <a:p>
                      <a:pPr algn="ct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joint IASB/FASB meeting 22 May</a:t>
            </a:r>
            <a:br>
              <a:rPr lang="en-GB" sz="2400" dirty="0" smtClean="0"/>
            </a:br>
            <a:r>
              <a:rPr lang="en-GB" sz="1800" dirty="0" smtClean="0"/>
              <a:t>Separation of components from an insurance contract  – paper 2F/83F </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This paper </a:t>
            </a:r>
            <a:r>
              <a:rPr lang="en-GB" sz="1800" dirty="0" smtClean="0"/>
              <a:t>asked </a:t>
            </a:r>
            <a:r>
              <a:rPr lang="en-GB" sz="1800" dirty="0" smtClean="0"/>
              <a:t>the Boards to confirm the overall approach on separation of components and to consider whether insurers should be permitted to separate components of an insurance contract when it is not required. </a:t>
            </a: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Staff proposals</a:t>
            </a:r>
          </a:p>
          <a:p>
            <a:pPr marL="528637" lvl="2" indent="-342900">
              <a:spcAft>
                <a:spcPct val="25000"/>
              </a:spcAft>
              <a:buFont typeface="+mj-lt"/>
              <a:buAutoNum type="alphaLcParenR"/>
              <a:defRPr/>
            </a:pPr>
            <a:r>
              <a:rPr lang="en-GB" sz="1800" dirty="0" smtClean="0"/>
              <a:t>If recommendations in 2E/83E accepted, Boards should confirm tentative decisions regarding separation from insurance contracts of embedded derivatives, non-insurance goods and services, and investment components. </a:t>
            </a:r>
          </a:p>
          <a:p>
            <a:pPr marL="528637" lvl="2" indent="-342900">
              <a:spcAft>
                <a:spcPct val="25000"/>
              </a:spcAft>
              <a:buFont typeface="+mj-lt"/>
              <a:buAutoNum type="alphaLcParenR"/>
              <a:defRPr/>
            </a:pPr>
            <a:endParaRPr lang="en-GB" sz="1800" dirty="0" smtClean="0"/>
          </a:p>
          <a:p>
            <a:pPr marL="528637" lvl="2" indent="-342900">
              <a:spcAft>
                <a:spcPct val="25000"/>
              </a:spcAft>
              <a:buFont typeface="+mj-lt"/>
              <a:buAutoNum type="alphaLcParenR"/>
              <a:defRPr/>
            </a:pPr>
            <a:r>
              <a:rPr lang="en-GB" sz="1800" dirty="0" smtClean="0"/>
              <a:t>Insurers should be prohibited from applying revenue recognition or financial instrument standards to components of an insurance contract when unbundling is not required. </a:t>
            </a:r>
          </a:p>
          <a:p>
            <a:pPr marL="474662" indent="-303213">
              <a:spcAft>
                <a:spcPct val="25000"/>
              </a:spcAft>
              <a:defRPr/>
            </a:pPr>
            <a:endParaRPr lang="en-GB" sz="1800" b="1" dirty="0" smtClean="0">
              <a:solidFill>
                <a:srgbClr val="3C8A2E"/>
              </a:solidFill>
            </a:endParaRP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14</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joint IASB/FASB meeting 22 May</a:t>
            </a:r>
            <a:br>
              <a:rPr lang="en-GB" sz="2400" dirty="0" smtClean="0"/>
            </a:br>
            <a:r>
              <a:rPr lang="en-GB" sz="1800" dirty="0" smtClean="0"/>
              <a:t>Separation of components from an insurance contract  – paper 2F/83F </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Discussion</a:t>
            </a:r>
          </a:p>
          <a:p>
            <a:pPr marL="488950" lvl="2" indent="-303213">
              <a:spcAft>
                <a:spcPct val="25000"/>
              </a:spcAft>
              <a:buFont typeface="Wingdings" pitchFamily="2" charset="2"/>
              <a:buChar char="§"/>
              <a:defRPr/>
            </a:pPr>
            <a:r>
              <a:rPr lang="en-GB" sz="1800" dirty="0" smtClean="0"/>
              <a:t>The Boards re-confirmed tentative decisions on unbundling for embedded derivatives, non-insurance goods and services and investment components. </a:t>
            </a:r>
          </a:p>
          <a:p>
            <a:pPr marL="488950" lvl="2" indent="-303213">
              <a:spcAft>
                <a:spcPct val="25000"/>
              </a:spcAft>
              <a:buFont typeface="Wingdings" pitchFamily="2" charset="2"/>
              <a:buChar char="§"/>
              <a:defRPr/>
            </a:pPr>
            <a:r>
              <a:rPr lang="en-GB" sz="1800" dirty="0" smtClean="0"/>
              <a:t>The discussion focused mainly on the second recommendation as there was some concern around comparability and need for additional guidance if unbundling is permitted when not required. </a:t>
            </a:r>
          </a:p>
          <a:p>
            <a:pPr marL="488950" lvl="2" indent="-303213">
              <a:spcAft>
                <a:spcPct val="25000"/>
              </a:spcAft>
              <a:buFont typeface="Wingdings" pitchFamily="2" charset="2"/>
              <a:buChar char="§"/>
              <a:defRPr/>
            </a:pPr>
            <a:r>
              <a:rPr lang="en-US" sz="1800" dirty="0" smtClean="0"/>
              <a:t>The Boards voted to prohibit unbundling where it is not required unanimously for FASB and nearly unanimously for IASB (1 member against).</a:t>
            </a:r>
            <a:endParaRPr lang="en-GB" sz="1800" dirty="0" smtClean="0"/>
          </a:p>
          <a:p>
            <a:pPr marL="474662" indent="-303213">
              <a:spcAft>
                <a:spcPct val="25000"/>
              </a:spcAft>
              <a:defRPr/>
            </a:pPr>
            <a:endParaRPr lang="en-GB" sz="1800" b="1" dirty="0" smtClean="0">
              <a:solidFill>
                <a:srgbClr val="3C8A2E"/>
              </a:solidFill>
            </a:endParaRPr>
          </a:p>
          <a:p>
            <a:pPr marL="474662" indent="-303213">
              <a:spcAft>
                <a:spcPct val="25000"/>
              </a:spcAft>
              <a:defRPr/>
            </a:pPr>
            <a:endParaRPr lang="en-GB" sz="1800" b="1" dirty="0" smtClean="0">
              <a:solidFill>
                <a:srgbClr val="3C8A2E"/>
              </a:solidFill>
            </a:endParaRPr>
          </a:p>
          <a:p>
            <a:pPr marL="474662" indent="-303213">
              <a:spcAft>
                <a:spcPct val="25000"/>
              </a:spcAft>
              <a:defRPr/>
            </a:pPr>
            <a:endParaRPr lang="en-GB" sz="1800" b="1" dirty="0" smtClean="0">
              <a:solidFill>
                <a:srgbClr val="3C8A2E"/>
              </a:solidFill>
            </a:endParaRPr>
          </a:p>
          <a:p>
            <a:pPr marL="474662" indent="-303213">
              <a:spcAft>
                <a:spcPct val="25000"/>
              </a:spcAft>
              <a:defRPr/>
            </a:pPr>
            <a:r>
              <a:rPr lang="en-GB" sz="1800" b="1" dirty="0" smtClean="0">
                <a:solidFill>
                  <a:srgbClr val="3C8A2E"/>
                </a:solidFill>
              </a:rPr>
              <a:t>Decision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15</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46850" y="523494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13:1</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24 May</a:t>
            </a:r>
            <a:br>
              <a:rPr lang="en-GB" sz="2400" dirty="0" smtClean="0"/>
            </a:br>
            <a:r>
              <a:rPr lang="en-GB" sz="1800" dirty="0" smtClean="0"/>
              <a:t>Acquisition costs in the building block approach – paper 2C/83C</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Paper considers how an insurer should account for the cash flows relating to the recovery of ACs in the building block approach. </a:t>
            </a:r>
          </a:p>
          <a:p>
            <a:pPr marL="488950" lvl="2" indent="-303213">
              <a:spcAft>
                <a:spcPct val="25000"/>
              </a:spcAft>
              <a:buFont typeface="Wingdings" pitchFamily="2" charset="2"/>
              <a:buChar char="§"/>
              <a:defRPr/>
            </a:pPr>
            <a:r>
              <a:rPr lang="en-GB" sz="1800" dirty="0" smtClean="0"/>
              <a:t>Current tentative decision is that insurers should present information about premiums, claims and expenses on the face of the statement of comprehensive income =&gt; need to reconsider whether ACs should be recognised as an expense when incurred or no expense/income recognised when ACs incurred.  </a:t>
            </a:r>
          </a:p>
          <a:p>
            <a:pPr marL="488950" lvl="2" indent="-303213">
              <a:spcAft>
                <a:spcPct val="25000"/>
              </a:spcAft>
              <a:buNone/>
              <a:defRPr/>
            </a:pPr>
            <a:r>
              <a:rPr lang="en-GB" sz="1800" b="1" dirty="0" smtClean="0">
                <a:solidFill>
                  <a:srgbClr val="3C8A2E"/>
                </a:solidFill>
              </a:rPr>
              <a:t>Alternatives for presenting the portion of premium charged to recover ACs:</a:t>
            </a:r>
          </a:p>
          <a:p>
            <a:pPr marL="528637" lvl="2" indent="-342900">
              <a:spcAft>
                <a:spcPct val="25000"/>
              </a:spcAft>
              <a:buFont typeface="+mj-lt"/>
              <a:buAutoNum type="alphaUcPeriod"/>
              <a:defRPr/>
            </a:pPr>
            <a:r>
              <a:rPr lang="en-GB" sz="1800" dirty="0" smtClean="0"/>
              <a:t>Recognise right to recover ACs as an asset;</a:t>
            </a:r>
          </a:p>
          <a:p>
            <a:pPr marL="528637" lvl="2" indent="-342900">
              <a:spcAft>
                <a:spcPct val="25000"/>
              </a:spcAft>
              <a:buFont typeface="+mj-lt"/>
              <a:buAutoNum type="alphaUcPeriod"/>
              <a:defRPr/>
            </a:pPr>
            <a:r>
              <a:rPr lang="en-GB" sz="1800" dirty="0" smtClean="0"/>
              <a:t>Include ACs in the CFs used to determine the margin.  A reduction in the margin to be recognised when ACs are incurred, with no effect in Statement of comprehensive income. ACs shown net against the RM/single margin and allocated to P&amp;L same way as the margin.</a:t>
            </a:r>
          </a:p>
          <a:p>
            <a:pPr marL="528637" lvl="2" indent="-342900">
              <a:spcAft>
                <a:spcPct val="25000"/>
              </a:spcAft>
              <a:buFont typeface="+mj-lt"/>
              <a:buAutoNum type="alphaUcPeriod"/>
              <a:defRPr/>
            </a:pPr>
            <a:r>
              <a:rPr lang="en-GB" sz="1800" dirty="0" smtClean="0"/>
              <a:t>Include ACs in the CFs used to determine the margin. ACs are expensed and income equal to, and offsetting, those costs when ACs are incurred is recognised.  </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16</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solidFill>
                  <a:srgbClr val="002776"/>
                </a:solidFill>
              </a:rPr>
              <a:t>Details of IASB/FASB meeting 24 May</a:t>
            </a:r>
            <a:br>
              <a:rPr lang="en-GB" sz="2400" dirty="0" smtClean="0">
                <a:solidFill>
                  <a:srgbClr val="002776"/>
                </a:solidFill>
              </a:rPr>
            </a:br>
            <a:r>
              <a:rPr lang="en-GB" sz="1800" dirty="0" smtClean="0"/>
              <a:t> Acquisition costs in the building block approach -  paper 2C/83C</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Staff question 1: </a:t>
            </a:r>
          </a:p>
          <a:p>
            <a:pPr marL="528637" lvl="2" indent="-342900">
              <a:spcAft>
                <a:spcPct val="25000"/>
              </a:spcAft>
              <a:buFont typeface="Wingdings" pitchFamily="2" charset="2"/>
              <a:buChar char="§"/>
              <a:defRPr/>
            </a:pPr>
            <a:r>
              <a:rPr lang="en-GB" sz="1800" dirty="0" smtClean="0"/>
              <a:t>Should insurers include ACs in the CFs used to determine the insurance liability rather than recognising the right to recover ACs as an asset?</a:t>
            </a:r>
            <a:endParaRPr lang="en-GB" sz="1800" b="1" dirty="0" smtClean="0"/>
          </a:p>
          <a:p>
            <a:pPr marL="528637" lvl="2" indent="-342900">
              <a:spcAft>
                <a:spcPct val="25000"/>
              </a:spcAft>
              <a:buNone/>
              <a:defRPr/>
            </a:pPr>
            <a:r>
              <a:rPr lang="en-GB" sz="1800" b="1" dirty="0" smtClean="0">
                <a:solidFill>
                  <a:srgbClr val="3C8A2E"/>
                </a:solidFill>
              </a:rPr>
              <a:t>Staff question 2: </a:t>
            </a:r>
          </a:p>
          <a:p>
            <a:pPr marL="528637" lvl="2" indent="-342900">
              <a:spcAft>
                <a:spcPct val="25000"/>
              </a:spcAft>
              <a:buFont typeface="Wingdings" pitchFamily="2" charset="2"/>
              <a:buChar char="§"/>
              <a:defRPr/>
            </a:pPr>
            <a:r>
              <a:rPr lang="en-GB" sz="1800" dirty="0" smtClean="0"/>
              <a:t>Which of alternatives B or C do the Boards favour?</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buFont typeface="Wingdings" pitchFamily="2" charset="2"/>
              <a:buChar char="§"/>
              <a:defRPr/>
            </a:pPr>
            <a:r>
              <a:rPr lang="en-GB" sz="1800" dirty="0" smtClean="0"/>
              <a:t>Absent a decision on volume information, only question 1 could be answered.</a:t>
            </a:r>
          </a:p>
          <a:p>
            <a:pPr marL="488950" lvl="2" indent="-303213">
              <a:spcAft>
                <a:spcPct val="25000"/>
              </a:spcAft>
              <a:buFont typeface="Wingdings" pitchFamily="2" charset="2"/>
              <a:buChar char="§"/>
              <a:defRPr/>
            </a:pPr>
            <a:r>
              <a:rPr lang="en-GB" sz="1800" dirty="0" smtClean="0"/>
              <a:t>Should ACs be treated as fulfilment costs or outside of the model?</a:t>
            </a:r>
            <a:endParaRPr lang="en-GB" sz="1800" b="1" dirty="0" smtClean="0">
              <a:solidFill>
                <a:srgbClr val="3C8A2E"/>
              </a:solidFill>
            </a:endParaRP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Decision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17</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34323" y="4758952"/>
          <a:ext cx="8747879" cy="1615440"/>
        </p:xfrm>
        <a:graphic>
          <a:graphicData uri="http://schemas.openxmlformats.org/drawingml/2006/table">
            <a:tbl>
              <a:tblPr firstRow="1" bandRow="1">
                <a:tableStyleId>{5C22544A-7EE6-4342-B048-85BDC9FD1C3A}</a:tableStyleId>
              </a:tblPr>
              <a:tblGrid>
                <a:gridCol w="1871091"/>
                <a:gridCol w="1828800"/>
                <a:gridCol w="5047988"/>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Alternative A </a:t>
                      </a:r>
                    </a:p>
                  </a:txBody>
                  <a:tcPr/>
                </a:tc>
                <a:tc>
                  <a:txBody>
                    <a:bodyPr/>
                    <a:lstStyle/>
                    <a:p>
                      <a:pPr algn="ctr"/>
                      <a:r>
                        <a:rPr lang="en-US" sz="1600" baseline="0" dirty="0" smtClean="0"/>
                        <a:t>Rejecting DAC Majority (10)</a:t>
                      </a:r>
                    </a:p>
                  </a:txBody>
                  <a:tcPr/>
                </a:tc>
                <a:tc>
                  <a:txBody>
                    <a:bodyPr/>
                    <a:lstStyle/>
                    <a:p>
                      <a:pPr marL="0" marR="0" indent="0" algn="ctr" defTabSz="914375" rtl="0" eaLnBrk="1" fontAlgn="auto" latinLnBrk="0" hangingPunct="1">
                        <a:lnSpc>
                          <a:spcPct val="100000"/>
                        </a:lnSpc>
                        <a:spcBef>
                          <a:spcPts val="0"/>
                        </a:spcBef>
                        <a:spcAft>
                          <a:spcPts val="0"/>
                        </a:spcAft>
                        <a:buClrTx/>
                        <a:buSzTx/>
                        <a:buFontTx/>
                        <a:buNone/>
                        <a:tabLst/>
                        <a:defRPr/>
                      </a:pPr>
                      <a:r>
                        <a:rPr lang="en-US" sz="1600" dirty="0" smtClean="0"/>
                        <a:t>Unanimous support to consider either DAC or expense as incurred</a:t>
                      </a:r>
                      <a:endParaRPr lang="en-US" sz="1600" baseline="0" dirty="0" smtClean="0"/>
                    </a:p>
                  </a:txBody>
                  <a:tcPr/>
                </a:tc>
              </a:tr>
              <a:tr h="292978">
                <a:tc>
                  <a:txBody>
                    <a:bodyPr/>
                    <a:lstStyle/>
                    <a:p>
                      <a:r>
                        <a:rPr lang="en-US" sz="1600" baseline="0" dirty="0" smtClean="0"/>
                        <a:t>Alternative B</a:t>
                      </a:r>
                    </a:p>
                  </a:txBody>
                  <a:tcPr/>
                </a:tc>
                <a:tc>
                  <a:txBody>
                    <a:bodyPr/>
                    <a:lstStyle/>
                    <a:p>
                      <a:pPr algn="ctr"/>
                      <a:r>
                        <a:rPr lang="en-US" sz="1600" dirty="0" smtClean="0"/>
                        <a:t>n/a</a:t>
                      </a:r>
                      <a:endParaRPr lang="en-US" sz="1600" baseline="0" dirty="0" smtClean="0"/>
                    </a:p>
                  </a:txBody>
                  <a:tcPr/>
                </a:tc>
                <a:tc>
                  <a:txBody>
                    <a:bodyPr/>
                    <a:lstStyle/>
                    <a:p>
                      <a:pPr algn="ctr"/>
                      <a:r>
                        <a:rPr lang="en-US" sz="1600" baseline="0" dirty="0" smtClean="0"/>
                        <a:t>As a compromise, majority (4)</a:t>
                      </a:r>
                      <a:endParaRPr lang="en-US" sz="1600" i="1" baseline="0" dirty="0" smtClean="0"/>
                    </a:p>
                  </a:txBody>
                  <a:tcPr/>
                </a:tc>
              </a:tr>
              <a:tr h="292978">
                <a:tc>
                  <a:txBody>
                    <a:bodyPr/>
                    <a:lstStyle/>
                    <a:p>
                      <a:r>
                        <a:rPr lang="en-US" sz="1600" baseline="0" dirty="0" smtClean="0"/>
                        <a:t>Alternative C</a:t>
                      </a:r>
                    </a:p>
                  </a:txBody>
                  <a:tcPr/>
                </a:tc>
                <a:tc>
                  <a:txBody>
                    <a:bodyPr/>
                    <a:lstStyle/>
                    <a:p>
                      <a:pPr algn="ctr"/>
                      <a:r>
                        <a:rPr lang="en-US" sz="1600" baseline="0" dirty="0" smtClean="0"/>
                        <a:t>n/a</a:t>
                      </a:r>
                    </a:p>
                  </a:txBody>
                  <a:tcPr/>
                </a:tc>
                <a:tc>
                  <a:txBody>
                    <a:bodyPr/>
                    <a:lstStyle/>
                    <a:p>
                      <a:pPr marL="0" marR="0" indent="0" algn="ctr" defTabSz="914375" rtl="0" eaLnBrk="1" fontAlgn="auto" latinLnBrk="0" hangingPunct="1">
                        <a:lnSpc>
                          <a:spcPct val="100000"/>
                        </a:lnSpc>
                        <a:spcBef>
                          <a:spcPts val="0"/>
                        </a:spcBef>
                        <a:spcAft>
                          <a:spcPts val="0"/>
                        </a:spcAft>
                        <a:buClrTx/>
                        <a:buSzTx/>
                        <a:buFontTx/>
                        <a:buNone/>
                        <a:tabLst/>
                        <a:defRPr/>
                      </a:pPr>
                      <a:r>
                        <a:rPr lang="en-US" sz="1600" baseline="0" dirty="0" smtClean="0"/>
                        <a:t>Unanimously rejected</a:t>
                      </a: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IASB meeting 22 May</a:t>
            </a:r>
            <a:br>
              <a:rPr lang="en-GB" sz="2400" dirty="0" smtClean="0"/>
            </a:br>
            <a:r>
              <a:rPr lang="en-GB" sz="1800" dirty="0" smtClean="0"/>
              <a:t>Should the IASB change its tentative decisions on the RA and RM? -  paper 14C</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Following the April educational session to IASB on the FASB’s single margin approach, the staff asked the IASB if, in light of key differences identified, it would consider changing its tentative decision on risk adjustment and residual margin.</a:t>
            </a:r>
            <a:endParaRPr lang="en-GB" sz="1800" b="1" dirty="0" smtClean="0">
              <a:solidFill>
                <a:srgbClr val="3C8A2E"/>
              </a:solidFill>
            </a:endParaRP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Staff question 1: change of existing decisions on technical merit</a:t>
            </a:r>
          </a:p>
          <a:p>
            <a:pPr marL="528637" lvl="2" indent="-342900">
              <a:spcAft>
                <a:spcPct val="25000"/>
              </a:spcAft>
              <a:buAutoNum type="alphaLcParenR"/>
              <a:defRPr/>
            </a:pPr>
            <a:r>
              <a:rPr lang="en-GB" sz="1800" dirty="0" smtClean="0"/>
              <a:t>Should the IASB change any of its previous decisions on the RA and RM with the objective of developing an approach that Board members believe would result in a more relevant and faithful representation than would result from the existing tentative decisions?</a:t>
            </a:r>
          </a:p>
          <a:p>
            <a:pPr marL="528637" lvl="2" indent="-342900">
              <a:spcAft>
                <a:spcPct val="25000"/>
              </a:spcAft>
              <a:buAutoNum type="alphaLcParenR"/>
              <a:defRPr/>
            </a:pPr>
            <a:r>
              <a:rPr lang="en-GB" sz="1800" dirty="0" smtClean="0"/>
              <a:t>If so, which of the following tentative decisions would you change and why?</a:t>
            </a:r>
          </a:p>
          <a:p>
            <a:pPr marL="776287" lvl="3" indent="-400050">
              <a:spcAft>
                <a:spcPct val="25000"/>
              </a:spcAft>
              <a:buFont typeface="+mj-lt"/>
              <a:buAutoNum type="romanLcPeriod"/>
              <a:defRPr/>
            </a:pPr>
            <a:r>
              <a:rPr lang="en-GB" sz="1600" dirty="0" smtClean="0"/>
              <a:t>The remeasurement of the amount attributed to risk at each reporting date</a:t>
            </a:r>
          </a:p>
          <a:p>
            <a:pPr marL="776287" lvl="3" indent="-400050">
              <a:spcAft>
                <a:spcPct val="25000"/>
              </a:spcAft>
              <a:buFont typeface="+mj-lt"/>
              <a:buAutoNum type="romanLcPeriod"/>
              <a:defRPr/>
            </a:pPr>
            <a:r>
              <a:rPr lang="en-GB" sz="1600" dirty="0" smtClean="0"/>
              <a:t>The allocation basis for the residual margin</a:t>
            </a:r>
          </a:p>
          <a:p>
            <a:pPr marL="776287" lvl="3" indent="-400050">
              <a:spcAft>
                <a:spcPct val="25000"/>
              </a:spcAft>
              <a:buFont typeface="+mj-lt"/>
              <a:buAutoNum type="romanLcPeriod"/>
              <a:defRPr/>
            </a:pPr>
            <a:r>
              <a:rPr lang="en-GB" sz="1600" dirty="0" smtClean="0"/>
              <a:t>The offset of changes in estimates of future cash flows in the residual margin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18</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p:cNvSpPr>
          <p:nvPr>
            <p:ph type="title"/>
          </p:nvPr>
        </p:nvSpPr>
        <p:spPr/>
        <p:txBody>
          <a:bodyPr/>
          <a:lstStyle/>
          <a:p>
            <a:r>
              <a:rPr lang="en-US" altLang="en-GB" dirty="0" smtClean="0"/>
              <a:t>Agenda</a:t>
            </a:r>
            <a:endParaRPr lang="en-GB" altLang="en-GB" dirty="0" smtClean="0"/>
          </a:p>
        </p:txBody>
      </p:sp>
      <p:sp>
        <p:nvSpPr>
          <p:cNvPr id="5123" name="Rectangle 6"/>
          <p:cNvSpPr>
            <a:spLocks noGrp="1"/>
          </p:cNvSpPr>
          <p:nvPr>
            <p:ph idx="1"/>
          </p:nvPr>
        </p:nvSpPr>
        <p:spPr/>
        <p:txBody>
          <a:bodyPr/>
          <a:lstStyle/>
          <a:p>
            <a:pPr lvl="1"/>
            <a:r>
              <a:rPr lang="en-GB" b="1" dirty="0" smtClean="0"/>
              <a:t>Highlights of decisions and education sessions from this month joint meetings</a:t>
            </a:r>
          </a:p>
          <a:p>
            <a:pPr lvl="1"/>
            <a:endParaRPr lang="en-GB" b="1" dirty="0" smtClean="0"/>
          </a:p>
          <a:p>
            <a:pPr lvl="1"/>
            <a:r>
              <a:rPr lang="en-GB" b="1" dirty="0" smtClean="0"/>
              <a:t>Detailed analysis of the Staff recommendations and Board discussions</a:t>
            </a:r>
          </a:p>
          <a:p>
            <a:pPr lvl="1"/>
            <a:endParaRPr lang="en-GB" b="1" dirty="0" smtClean="0"/>
          </a:p>
          <a:p>
            <a:pPr lvl="1"/>
            <a:r>
              <a:rPr lang="en-GB" b="1" dirty="0" smtClean="0"/>
              <a:t>Update on timetable and next steps</a:t>
            </a:r>
          </a:p>
        </p:txBody>
      </p:sp>
      <p:sp>
        <p:nvSpPr>
          <p:cNvPr id="5124"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(May 2012)</a:t>
            </a:r>
            <a:endParaRPr lang="en-US" dirty="0" smtClean="0"/>
          </a:p>
        </p:txBody>
      </p:sp>
      <p:sp>
        <p:nvSpPr>
          <p:cNvPr id="5125" name="Slide Number Placeholder 4"/>
          <p:cNvSpPr>
            <a:spLocks noGrp="1"/>
          </p:cNvSpPr>
          <p:nvPr>
            <p:ph type="sldNum" sz="quarter" idx="10"/>
          </p:nvPr>
        </p:nvSpPr>
        <p:spPr bwMode="auto">
          <a:noFill/>
          <a:ln>
            <a:miter lim="800000"/>
            <a:headEnd/>
            <a:tailEnd/>
          </a:ln>
        </p:spPr>
        <p:txBody>
          <a:bodyPr/>
          <a:lstStyle/>
          <a:p>
            <a:fld id="{2FC58DBF-DA1E-4D54-BB66-E487377A9895}" type="slidenum">
              <a:rPr lang="en-GB" smtClean="0"/>
              <a:pPr/>
              <a:t>1</a:t>
            </a:fld>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IASB meeting 22 May</a:t>
            </a:r>
            <a:br>
              <a:rPr lang="en-GB" sz="2400" dirty="0" smtClean="0"/>
            </a:br>
            <a:r>
              <a:rPr lang="en-GB" sz="1800" dirty="0" smtClean="0"/>
              <a:t>Should the IASB change its tentative decisions on the RA and RM? -  paper 14C</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endParaRPr lang="en-GB" sz="1400" dirty="0" smtClean="0"/>
          </a:p>
          <a:p>
            <a:pPr marL="488950" lvl="2" indent="-303213">
              <a:spcAft>
                <a:spcPct val="25000"/>
              </a:spcAft>
              <a:buNone/>
              <a:defRPr/>
            </a:pPr>
            <a:r>
              <a:rPr lang="en-GB" sz="1800" b="1" dirty="0" smtClean="0">
                <a:solidFill>
                  <a:srgbClr val="3C8A2E"/>
                </a:solidFill>
              </a:rPr>
              <a:t>Staff question 2: change of existing decisions to achieve convergence</a:t>
            </a:r>
          </a:p>
          <a:p>
            <a:pPr marL="719137" lvl="3" indent="-342900">
              <a:spcAft>
                <a:spcPct val="25000"/>
              </a:spcAft>
              <a:defRPr/>
            </a:pPr>
            <a:r>
              <a:rPr lang="en-GB" sz="1800" dirty="0" smtClean="0"/>
              <a:t>If answer to question 1 is NOT to change on technical merit, should the IASB consider changing any of those decisions if that would reduce differences with the FASB’s model, even if some or all of the other differences between the boards remain? </a:t>
            </a:r>
          </a:p>
          <a:p>
            <a:pPr marL="719137" lvl="3" indent="-342900">
              <a:spcAft>
                <a:spcPct val="25000"/>
              </a:spcAft>
              <a:defRPr/>
            </a:pPr>
            <a:r>
              <a:rPr lang="en-GB" sz="1800" dirty="0" smtClean="0"/>
              <a:t>If yes, which and why?</a:t>
            </a:r>
            <a:endParaRPr lang="en-GB" sz="1800" b="1" dirty="0" smtClean="0">
              <a:solidFill>
                <a:srgbClr val="3C8A2E"/>
              </a:solidFill>
            </a:endParaRP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19</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Details of IASB meeting 22 May</a:t>
            </a:r>
            <a:br>
              <a:rPr lang="en-GB" sz="2400" dirty="0" smtClean="0"/>
            </a:br>
            <a:r>
              <a:rPr lang="en-GB" sz="1800" dirty="0" smtClean="0"/>
              <a:t>Should the IASB change its tentative decisions on the RA and RM? -  paper 14C</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Discussion</a:t>
            </a:r>
          </a:p>
          <a:p>
            <a:pPr marL="488950" lvl="2" indent="-303213">
              <a:spcAft>
                <a:spcPct val="25000"/>
              </a:spcAft>
              <a:buFont typeface="Wingdings" pitchFamily="2" charset="2"/>
              <a:buChar char="§"/>
              <a:defRPr/>
            </a:pPr>
            <a:r>
              <a:rPr lang="en-GB" sz="1800" dirty="0" smtClean="0"/>
              <a:t>Lengthy debate which did not conclude as to which of the RA or a version of the single margin approach is a more precise measure of risk.</a:t>
            </a:r>
          </a:p>
          <a:p>
            <a:pPr marL="488950" lvl="2" indent="-303213">
              <a:spcAft>
                <a:spcPct val="25000"/>
              </a:spcAft>
              <a:buFont typeface="Wingdings" pitchFamily="2" charset="2"/>
              <a:buChar char="§"/>
              <a:defRPr/>
            </a:pPr>
            <a:r>
              <a:rPr lang="en-GB" sz="1800" dirty="0" smtClean="0"/>
              <a:t>Both the RA calculation and the single margin with a risk based release are seen as subjective by some Board members =&gt; potential inconsistency between firms.</a:t>
            </a:r>
          </a:p>
          <a:p>
            <a:pPr marL="488950" lvl="2" indent="-303213">
              <a:spcAft>
                <a:spcPct val="25000"/>
              </a:spcAft>
              <a:buNone/>
              <a:defRPr/>
            </a:pPr>
            <a:r>
              <a:rPr lang="en-GB" sz="1800" b="1" dirty="0" smtClean="0">
                <a:solidFill>
                  <a:srgbClr val="3C8A2E"/>
                </a:solidFill>
              </a:rPr>
              <a:t>Decision</a:t>
            </a:r>
          </a:p>
          <a:p>
            <a:pPr marL="488950" lvl="2" indent="-303213">
              <a:spcAft>
                <a:spcPct val="25000"/>
              </a:spcAft>
              <a:buFont typeface="Wingdings" pitchFamily="2" charset="2"/>
              <a:buChar char="§"/>
              <a:defRPr/>
            </a:pPr>
            <a:r>
              <a:rPr lang="en-GB" sz="1800" dirty="0" smtClean="0"/>
              <a:t>In favour of keeping the RA: 11: 3 = no change</a:t>
            </a:r>
          </a:p>
          <a:p>
            <a:pPr marL="488950" lvl="2" indent="-303213">
              <a:spcAft>
                <a:spcPct val="25000"/>
              </a:spcAft>
              <a:buFont typeface="Wingdings" pitchFamily="2" charset="2"/>
              <a:buChar char="§"/>
              <a:defRPr/>
            </a:pPr>
            <a:r>
              <a:rPr lang="en-GB" sz="1800" dirty="0" smtClean="0"/>
              <a:t>In favour of keeping the RM locked: 4: 10 = no change</a:t>
            </a:r>
          </a:p>
          <a:p>
            <a:pPr marL="488950" lvl="2" indent="-303213">
              <a:spcAft>
                <a:spcPct val="25000"/>
              </a:spcAft>
              <a:buFont typeface="Wingdings" pitchFamily="2" charset="2"/>
              <a:buChar char="§"/>
              <a:defRPr/>
            </a:pPr>
            <a:r>
              <a:rPr lang="en-GB" sz="1800" dirty="0" smtClean="0"/>
              <a:t>In favour of revisiting the unlocking of the RM: 5: 9 = no change</a:t>
            </a:r>
          </a:p>
          <a:p>
            <a:pPr marL="488950" lvl="2" indent="-303213">
              <a:spcAft>
                <a:spcPct val="25000"/>
              </a:spcAft>
              <a:buFont typeface="Wingdings" pitchFamily="2" charset="2"/>
              <a:buChar char="§"/>
              <a:defRPr/>
            </a:pPr>
            <a:r>
              <a:rPr lang="en-GB" sz="1800" dirty="0" smtClean="0"/>
              <a:t>In favour of keeping existing position on the RM: 7: 7 (</a:t>
            </a:r>
            <a:r>
              <a:rPr lang="en-GB" sz="1800" dirty="0" smtClean="0"/>
              <a:t>stalemate thus the IASB Chair declared the IASB would make no change)</a:t>
            </a: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20</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34323" y="4930076"/>
          <a:ext cx="8747879" cy="1036320"/>
        </p:xfrm>
        <a:graphic>
          <a:graphicData uri="http://schemas.openxmlformats.org/drawingml/2006/table">
            <a:tbl>
              <a:tblPr firstRow="1" bandRow="1">
                <a:tableStyleId>{5C22544A-7EE6-4342-B048-85BDC9FD1C3A}</a:tableStyleId>
              </a:tblPr>
              <a:tblGrid>
                <a:gridCol w="5513965"/>
                <a:gridCol w="3233914"/>
              </a:tblGrid>
              <a:tr h="228600">
                <a:tc>
                  <a:txBody>
                    <a:bodyPr/>
                    <a:lstStyle/>
                    <a:p>
                      <a:endParaRPr lang="en-US" dirty="0"/>
                    </a:p>
                  </a:txBody>
                  <a:tcPr/>
                </a:tc>
                <a:tc>
                  <a:txBody>
                    <a:bodyPr/>
                    <a:lstStyle/>
                    <a:p>
                      <a:pPr algn="ctr"/>
                      <a:r>
                        <a:rPr lang="en-US" sz="1600" dirty="0" smtClean="0"/>
                        <a:t>IASB</a:t>
                      </a:r>
                      <a:endParaRPr lang="en-US" sz="1600" dirty="0"/>
                    </a:p>
                  </a:txBody>
                  <a:tcPr/>
                </a:tc>
              </a:tr>
              <a:tr h="292978">
                <a:tc>
                  <a:txBody>
                    <a:bodyPr/>
                    <a:lstStyle/>
                    <a:p>
                      <a:r>
                        <a:rPr lang="en-US" sz="1600" baseline="0" dirty="0" smtClean="0"/>
                        <a:t>Question 1 – Change previous decisions on RA and RM?</a:t>
                      </a:r>
                    </a:p>
                  </a:txBody>
                  <a:tcPr/>
                </a:tc>
                <a:tc>
                  <a:txBody>
                    <a:bodyPr/>
                    <a:lstStyle/>
                    <a:p>
                      <a:pPr algn="ctr"/>
                      <a:r>
                        <a:rPr lang="en-US" sz="1600" dirty="0" smtClean="0"/>
                        <a:t>Majority</a:t>
                      </a:r>
                      <a:r>
                        <a:rPr lang="en-US" sz="1600" baseline="0" dirty="0" smtClean="0"/>
                        <a:t> voted NO</a:t>
                      </a:r>
                    </a:p>
                  </a:txBody>
                  <a:tcPr/>
                </a:tc>
              </a:tr>
              <a:tr h="292978">
                <a:tc>
                  <a:txBody>
                    <a:bodyPr/>
                    <a:lstStyle/>
                    <a:p>
                      <a:r>
                        <a:rPr lang="en-US" sz="1600" baseline="0" dirty="0" smtClean="0"/>
                        <a:t>Question 2 – Change to reduce divergence with FASB?</a:t>
                      </a:r>
                    </a:p>
                  </a:txBody>
                  <a:tcPr/>
                </a:tc>
                <a:tc>
                  <a:txBody>
                    <a:bodyPr/>
                    <a:lstStyle/>
                    <a:p>
                      <a:pPr algn="ctr"/>
                      <a:r>
                        <a:rPr lang="en-US" sz="1600" dirty="0" smtClean="0"/>
                        <a:t>N/A</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sz="2200" dirty="0" smtClean="0"/>
              <a:t>Next steps and timetable</a:t>
            </a:r>
          </a:p>
        </p:txBody>
      </p:sp>
      <p:sp>
        <p:nvSpPr>
          <p:cNvPr id="21507" name="Rectangle 3"/>
          <p:cNvSpPr>
            <a:spLocks noGrp="1"/>
          </p:cNvSpPr>
          <p:nvPr>
            <p:ph idx="1"/>
          </p:nvPr>
        </p:nvSpPr>
        <p:spPr>
          <a:xfrm>
            <a:off x="433388" y="1008063"/>
            <a:ext cx="9123362" cy="5219700"/>
          </a:xfrm>
        </p:spPr>
        <p:txBody>
          <a:bodyPr/>
          <a:lstStyle/>
          <a:p>
            <a:pPr marL="304800" lvl="1" indent="-303213">
              <a:spcAft>
                <a:spcPct val="25000"/>
              </a:spcAft>
            </a:pPr>
            <a:r>
              <a:rPr lang="en-GB" sz="1800" dirty="0" smtClean="0">
                <a:solidFill>
                  <a:schemeClr val="accent1"/>
                </a:solidFill>
              </a:rPr>
              <a:t>Next joint meeting expected in week of 11 June</a:t>
            </a:r>
          </a:p>
          <a:p>
            <a:pPr marL="304800" lvl="1" indent="-303213">
              <a:spcAft>
                <a:spcPct val="25000"/>
              </a:spcAft>
            </a:pPr>
            <a:r>
              <a:rPr lang="en-GB" sz="1800" dirty="0" smtClean="0">
                <a:solidFill>
                  <a:schemeClr val="accent1"/>
                </a:solidFill>
              </a:rPr>
              <a:t>Insurance Working Group meeting on 25 and 26 June in London</a:t>
            </a:r>
          </a:p>
          <a:p>
            <a:pPr marL="304800" lvl="1" indent="-303213">
              <a:spcBef>
                <a:spcPts val="600"/>
              </a:spcBef>
              <a:spcAft>
                <a:spcPct val="25000"/>
              </a:spcAft>
            </a:pPr>
            <a:r>
              <a:rPr lang="en-GB" sz="1800" dirty="0" smtClean="0">
                <a:solidFill>
                  <a:schemeClr val="accent1"/>
                </a:solidFill>
              </a:rPr>
              <a:t>Major  topics that remain to be deliberated:</a:t>
            </a:r>
          </a:p>
          <a:p>
            <a:pPr marL="488950" lvl="2" indent="-303213">
              <a:spcAft>
                <a:spcPct val="25000"/>
              </a:spcAft>
              <a:buFont typeface="Wingdings" pitchFamily="2" charset="2"/>
              <a:buChar char="§"/>
            </a:pPr>
            <a:r>
              <a:rPr lang="en-GB" sz="1800" dirty="0" smtClean="0">
                <a:solidFill>
                  <a:schemeClr val="accent1"/>
                </a:solidFill>
              </a:rPr>
              <a:t>Unlocking of residual margin – finalise the mechanics and unit of account</a:t>
            </a:r>
          </a:p>
          <a:p>
            <a:pPr marL="488950" lvl="2" indent="-303213">
              <a:spcAft>
                <a:spcPct val="25000"/>
              </a:spcAft>
              <a:buFont typeface="Wingdings" pitchFamily="2" charset="2"/>
              <a:buChar char="§"/>
            </a:pPr>
            <a:r>
              <a:rPr lang="en-GB" sz="1800" dirty="0" smtClean="0">
                <a:solidFill>
                  <a:schemeClr val="accent1"/>
                </a:solidFill>
              </a:rPr>
              <a:t>Presentation of premiums in the income statement – </a:t>
            </a:r>
            <a:r>
              <a:rPr lang="en-GB" sz="1800" dirty="0" smtClean="0">
                <a:solidFill>
                  <a:schemeClr val="accent1"/>
                </a:solidFill>
              </a:rPr>
              <a:t>c</a:t>
            </a:r>
            <a:r>
              <a:rPr lang="en-GB" sz="1800" dirty="0" smtClean="0">
                <a:solidFill>
                  <a:schemeClr val="accent1"/>
                </a:solidFill>
              </a:rPr>
              <a:t>hoose </a:t>
            </a:r>
            <a:r>
              <a:rPr lang="en-GB" sz="1800" dirty="0" smtClean="0">
                <a:solidFill>
                  <a:schemeClr val="accent1"/>
                </a:solidFill>
              </a:rPr>
              <a:t>among existing options</a:t>
            </a:r>
          </a:p>
          <a:p>
            <a:pPr marL="488950" lvl="2" indent="-303213">
              <a:spcAft>
                <a:spcPct val="25000"/>
              </a:spcAft>
              <a:buFont typeface="Wingdings" pitchFamily="2" charset="2"/>
              <a:buChar char="§"/>
            </a:pPr>
            <a:r>
              <a:rPr lang="en-GB" sz="1800" dirty="0" smtClean="0">
                <a:solidFill>
                  <a:schemeClr val="accent1"/>
                </a:solidFill>
              </a:rPr>
              <a:t>Transition regime and effective date</a:t>
            </a:r>
          </a:p>
          <a:p>
            <a:pPr marL="304800" lvl="1" indent="-303213">
              <a:spcBef>
                <a:spcPts val="600"/>
              </a:spcBef>
              <a:spcAft>
                <a:spcPct val="25000"/>
              </a:spcAft>
            </a:pPr>
            <a:r>
              <a:rPr lang="en-GB" sz="1800" dirty="0" smtClean="0">
                <a:solidFill>
                  <a:schemeClr val="accent1"/>
                </a:solidFill>
              </a:rPr>
              <a:t>Publication of next due process document is currently targeted for Q3-Q4 2012 (both IASB and FASB) – Deloitte expects this to be towards the end of Q4-2012</a:t>
            </a:r>
          </a:p>
          <a:p>
            <a:pPr marL="488950" lvl="2" indent="-303213">
              <a:spcAft>
                <a:spcPct val="25000"/>
              </a:spcAft>
              <a:buFont typeface="Wingdings" pitchFamily="2" charset="2"/>
              <a:buChar char="§"/>
            </a:pPr>
            <a:r>
              <a:rPr lang="en-GB" sz="1800" dirty="0" smtClean="0">
                <a:solidFill>
                  <a:schemeClr val="accent1"/>
                </a:solidFill>
              </a:rPr>
              <a:t>Decision awaited on status of next IASB due process document</a:t>
            </a:r>
          </a:p>
          <a:p>
            <a:pPr marL="304800" lvl="1" indent="-303213">
              <a:spcBef>
                <a:spcPts val="600"/>
              </a:spcBef>
              <a:spcAft>
                <a:spcPct val="25000"/>
              </a:spcAft>
            </a:pPr>
            <a:r>
              <a:rPr lang="en-GB" sz="1800" dirty="0" smtClean="0">
                <a:solidFill>
                  <a:schemeClr val="accent1"/>
                </a:solidFill>
              </a:rPr>
              <a:t>Final accounting standards should be released by the end of 2013</a:t>
            </a:r>
          </a:p>
          <a:p>
            <a:pPr marL="304800" lvl="1" indent="-303213">
              <a:spcBef>
                <a:spcPts val="600"/>
              </a:spcBef>
              <a:spcAft>
                <a:spcPct val="25000"/>
              </a:spcAft>
            </a:pPr>
            <a:r>
              <a:rPr lang="en-GB" sz="1800" b="1" dirty="0" smtClean="0">
                <a:solidFill>
                  <a:schemeClr val="accent1"/>
                </a:solidFill>
              </a:rPr>
              <a:t>Deloitte expects that the mandatory effective date will not be any earlier than 1 January 2016</a:t>
            </a:r>
            <a:endParaRPr lang="en-GB" sz="1800" b="1" dirty="0" smtClean="0">
              <a:solidFill>
                <a:srgbClr val="FF0000"/>
              </a:solidFill>
            </a:endParaRPr>
          </a:p>
        </p:txBody>
      </p:sp>
      <p:sp>
        <p:nvSpPr>
          <p:cNvPr id="21508" name="Slide Number Placeholder 4"/>
          <p:cNvSpPr>
            <a:spLocks noGrp="1"/>
          </p:cNvSpPr>
          <p:nvPr>
            <p:ph type="sldNum" sz="quarter" idx="10"/>
          </p:nvPr>
        </p:nvSpPr>
        <p:spPr bwMode="auto">
          <a:noFill/>
          <a:ln>
            <a:miter lim="800000"/>
            <a:headEnd/>
            <a:tailEnd/>
          </a:ln>
        </p:spPr>
        <p:txBody>
          <a:bodyPr/>
          <a:lstStyle/>
          <a:p>
            <a:fld id="{3BDA29A5-75FB-4E92-BC2A-6759693B9020}" type="slidenum">
              <a:rPr lang="en-GB" smtClean="0"/>
              <a:pPr/>
              <a:t>21</a:t>
            </a:fld>
            <a:endParaRPr lang="en-GB" dirty="0" smtClean="0"/>
          </a:p>
        </p:txBody>
      </p:sp>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2200" dirty="0" smtClean="0"/>
              <a:t>Contact details</a:t>
            </a:r>
          </a:p>
        </p:txBody>
      </p:sp>
      <p:sp>
        <p:nvSpPr>
          <p:cNvPr id="22531" name="Content Placeholder 2"/>
          <p:cNvSpPr>
            <a:spLocks noGrp="1"/>
          </p:cNvSpPr>
          <p:nvPr>
            <p:ph idx="1"/>
          </p:nvPr>
        </p:nvSpPr>
        <p:spPr/>
        <p:txBody>
          <a:bodyPr/>
          <a:lstStyle/>
          <a:p>
            <a:pPr marL="0" indent="0"/>
            <a:endParaRPr lang="en-GB" b="1" dirty="0" smtClean="0"/>
          </a:p>
          <a:p>
            <a:pPr marL="0" indent="0"/>
            <a:endParaRPr lang="en-GB" b="1" dirty="0" smtClean="0"/>
          </a:p>
          <a:p>
            <a:pPr marL="0" indent="0"/>
            <a:endParaRPr lang="en-GB" b="1" dirty="0" smtClean="0"/>
          </a:p>
          <a:p>
            <a:pPr marL="0" indent="0"/>
            <a:endParaRPr lang="en-GB" b="1" dirty="0" smtClean="0"/>
          </a:p>
          <a:p>
            <a:pPr marL="0" indent="0"/>
            <a:r>
              <a:rPr lang="en-GB" b="1" dirty="0" smtClean="0"/>
              <a:t>Francesco Nagari</a:t>
            </a:r>
          </a:p>
          <a:p>
            <a:pPr marL="0" indent="0"/>
            <a:r>
              <a:rPr lang="en-GB" dirty="0" smtClean="0"/>
              <a:t>Deloitte Global IFRS Insurance Leader</a:t>
            </a:r>
          </a:p>
          <a:p>
            <a:pPr marL="0" indent="0"/>
            <a:r>
              <a:rPr lang="en-GB" dirty="0" smtClean="0"/>
              <a:t>+44 20 7303 8375</a:t>
            </a:r>
          </a:p>
          <a:p>
            <a:pPr marL="0" indent="0"/>
            <a:r>
              <a:rPr lang="en-GB" dirty="0" smtClean="0">
                <a:hlinkClick r:id="rId3"/>
              </a:rPr>
              <a:t>fnagari@deloitte.co.uk</a:t>
            </a:r>
            <a:endParaRPr lang="en-GB" dirty="0" smtClean="0"/>
          </a:p>
          <a:p>
            <a:pPr marL="0" indent="0"/>
            <a:endParaRPr lang="en-GB" dirty="0" smtClean="0"/>
          </a:p>
          <a:p>
            <a:pPr marL="0" indent="0"/>
            <a:r>
              <a:rPr lang="en-GB" dirty="0" smtClean="0"/>
              <a:t>Link to</a:t>
            </a:r>
            <a:r>
              <a:rPr lang="en-GB" b="1" dirty="0" smtClean="0"/>
              <a:t> Deloitte IFRS Insurance materials:</a:t>
            </a:r>
          </a:p>
          <a:p>
            <a:pPr marL="0" indent="0"/>
            <a:r>
              <a:rPr lang="en-GB" dirty="0" smtClean="0">
                <a:hlinkClick r:id="rId4"/>
              </a:rPr>
              <a:t>https://www.iasplus.com/deloitte/en/projects/project47</a:t>
            </a:r>
            <a:endParaRPr lang="en-GB" dirty="0" smtClean="0"/>
          </a:p>
          <a:p>
            <a:pPr marL="0" indent="0"/>
            <a:endParaRPr lang="en-GB" dirty="0" smtClean="0"/>
          </a:p>
          <a:p>
            <a:pPr marL="0" indent="0"/>
            <a:r>
              <a:rPr lang="en-GB" dirty="0" smtClean="0"/>
              <a:t>Insurance Centre of Excellence:</a:t>
            </a:r>
          </a:p>
          <a:p>
            <a:pPr marL="0" indent="0"/>
            <a:r>
              <a:rPr lang="en-GB" dirty="0" smtClean="0">
                <a:hlinkClick r:id="rId5"/>
              </a:rPr>
              <a:t>insurancecentreofexc@deloitte.co.uk</a:t>
            </a:r>
            <a:endParaRPr lang="en-GB" dirty="0" smtClean="0"/>
          </a:p>
        </p:txBody>
      </p:sp>
      <p:sp>
        <p:nvSpPr>
          <p:cNvPr id="22532" name="Slide Number Placeholder 3"/>
          <p:cNvSpPr>
            <a:spLocks noGrp="1"/>
          </p:cNvSpPr>
          <p:nvPr>
            <p:ph type="sldNum" sz="quarter" idx="10"/>
          </p:nvPr>
        </p:nvSpPr>
        <p:spPr bwMode="auto">
          <a:noFill/>
          <a:ln>
            <a:miter lim="800000"/>
            <a:headEnd/>
            <a:tailEnd/>
          </a:ln>
        </p:spPr>
        <p:txBody>
          <a:bodyPr/>
          <a:lstStyle/>
          <a:p>
            <a:fld id="{6E97A196-2DF6-424B-8AE5-F56336BCCB9B}" type="slidenum">
              <a:rPr lang="en-GB" smtClean="0"/>
              <a:pPr/>
              <a:t>22</a:t>
            </a:fld>
            <a:endParaRPr lang="en-GB" dirty="0" smtClean="0"/>
          </a:p>
        </p:txBody>
      </p:sp>
      <p:pic>
        <p:nvPicPr>
          <p:cNvPr id="22534" name="Picture 4" descr="UK_FS_InsAccNewsletter6_236"/>
          <p:cNvPicPr>
            <a:picLocks noChangeAspect="1" noChangeArrowheads="1"/>
          </p:cNvPicPr>
          <p:nvPr/>
        </p:nvPicPr>
        <p:blipFill>
          <a:blip r:embed="rId6" cstate="print"/>
          <a:srcRect/>
          <a:stretch>
            <a:fillRect/>
          </a:stretch>
        </p:blipFill>
        <p:spPr bwMode="auto">
          <a:xfrm>
            <a:off x="7121525" y="1608138"/>
            <a:ext cx="1954213" cy="2778125"/>
          </a:xfrm>
          <a:prstGeom prst="rect">
            <a:avLst/>
          </a:prstGeom>
          <a:noFill/>
          <a:ln w="9525">
            <a:noFill/>
            <a:miter lim="800000"/>
            <a:headEnd/>
            <a:tailEnd/>
          </a:ln>
        </p:spPr>
      </p:pic>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p:cNvSpPr>
          <p:nvPr/>
        </p:nvSpPr>
        <p:spPr bwMode="auto">
          <a:xfrm>
            <a:off x="442913" y="4205288"/>
            <a:ext cx="3543300" cy="1187450"/>
          </a:xfrm>
          <a:prstGeom prst="rect">
            <a:avLst/>
          </a:prstGeom>
          <a:noFill/>
          <a:ln w="9525">
            <a:noFill/>
            <a:miter lim="800000"/>
            <a:headEnd/>
            <a:tailEnd/>
          </a:ln>
        </p:spPr>
        <p:txBody>
          <a:bodyPr lIns="0" tIns="0" rIns="0" bIns="0"/>
          <a:lstStyle/>
          <a:p>
            <a:pPr defTabSz="955675">
              <a:spcAft>
                <a:spcPts val="1575"/>
              </a:spcAft>
              <a:buClr>
                <a:schemeClr val="tx1"/>
              </a:buClr>
              <a:buSzPct val="80000"/>
            </a:pPr>
            <a:r>
              <a:rPr lang="en-GB" sz="900" dirty="0">
                <a:solidFill>
                  <a:schemeClr val="tx2"/>
                </a:solidFill>
              </a:rPr>
              <a:t>This document is confidential and prepared solely for your information. Therefore you should not, without our prior written consent, refer to or use our name or this document for any other purpose, disclose them or refer to them in any prospectus or other document, or make them available or communicate them to any other party. No other party is entitled to rely on our document for any purpose whatsoever and thus we accept no liability to any other party who is shown or gains access to this document.</a:t>
            </a:r>
          </a:p>
        </p:txBody>
      </p:sp>
      <p:sp>
        <p:nvSpPr>
          <p:cNvPr id="23555" name="Rectangle 5"/>
          <p:cNvSpPr>
            <a:spLocks/>
          </p:cNvSpPr>
          <p:nvPr/>
        </p:nvSpPr>
        <p:spPr bwMode="auto">
          <a:xfrm>
            <a:off x="4251325" y="4205288"/>
            <a:ext cx="3544888" cy="1187450"/>
          </a:xfrm>
          <a:prstGeom prst="rect">
            <a:avLst/>
          </a:prstGeom>
          <a:noFill/>
          <a:ln w="9525">
            <a:noFill/>
            <a:miter lim="800000"/>
            <a:headEnd/>
            <a:tailEnd/>
          </a:ln>
        </p:spPr>
        <p:txBody>
          <a:bodyPr lIns="0" tIns="0" rIns="0" bIns="0"/>
          <a:lstStyle/>
          <a:p>
            <a:pPr defTabSz="955675">
              <a:spcAft>
                <a:spcPts val="1600"/>
              </a:spcAft>
            </a:pPr>
            <a:r>
              <a:rPr lang="en-GB" sz="900" dirty="0">
                <a:solidFill>
                  <a:schemeClr val="tx2"/>
                </a:solidFill>
              </a:rPr>
              <a:t>Deloitte LLP is a limited liability partnership registered in England and Wales with registered number OC303675 and its registered office at 2 New Street Square, London EC4A 3BZ, United Kingdom. Deloitte LLP is the United Kingdom member firm of Deloitte Touche Tohmatsu ('DTT'), a Swiss Verein, whose member firms are legally separate and independent entities. Please see www.deloitte.co.uk\about for a detailed description of the legal structure of DTT and its member firms.</a:t>
            </a:r>
          </a:p>
        </p:txBody>
      </p:sp>
      <p:sp>
        <p:nvSpPr>
          <p:cNvPr id="2355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5675">
              <a:lnSpc>
                <a:spcPts val="1125"/>
              </a:lnSpc>
            </a:pPr>
            <a:r>
              <a:rPr lang="en-GB" sz="800" dirty="0">
                <a:solidFill>
                  <a:schemeClr val="tx2"/>
                </a:solidFill>
              </a:rPr>
              <a:t>© 2012 Deloitte LLP. Private and confidential</a:t>
            </a:r>
          </a:p>
        </p:txBody>
      </p:sp>
      <p:pic>
        <p:nvPicPr>
          <p:cNvPr id="23557" name="Picture 19" descr="DEL_PRI_RGB"/>
          <p:cNvPicPr>
            <a:picLocks noChangeAspect="1" noChangeArrowheads="1"/>
          </p:cNvPicPr>
          <p:nvPr/>
        </p:nvPicPr>
        <p:blipFill>
          <a:blip r:embed="rId3" cstate="print"/>
          <a:srcRect l="11237" t="27428" r="9845" b="25551"/>
          <a:stretch>
            <a:fillRect/>
          </a:stretch>
        </p:blipFill>
        <p:spPr bwMode="auto">
          <a:xfrm>
            <a:off x="379413" y="2963863"/>
            <a:ext cx="3795712" cy="896937"/>
          </a:xfrm>
          <a:prstGeom prst="rect">
            <a:avLst/>
          </a:prstGeom>
          <a:noFill/>
          <a:ln w="9525">
            <a:noFill/>
            <a:miter lim="800000"/>
            <a:headEnd/>
            <a:tailEnd/>
          </a:ln>
        </p:spPr>
      </p:pic>
      <p:sp>
        <p:nvSpPr>
          <p:cNvPr id="23558" name="Slide Number Placeholder 6"/>
          <p:cNvSpPr>
            <a:spLocks noGrp="1"/>
          </p:cNvSpPr>
          <p:nvPr>
            <p:ph type="sldNum" sz="quarter" idx="10"/>
          </p:nvPr>
        </p:nvSpPr>
        <p:spPr bwMode="auto">
          <a:noFill/>
          <a:ln>
            <a:miter lim="800000"/>
            <a:headEnd/>
            <a:tailEnd/>
          </a:ln>
        </p:spPr>
        <p:txBody>
          <a:bodyPr/>
          <a:lstStyle/>
          <a:p>
            <a:fld id="{6C00F00C-F11E-40CE-9EC3-F13EABB700F8}" type="slidenum">
              <a:rPr lang="en-GB" smtClean="0"/>
              <a:pPr/>
              <a:t>23</a:t>
            </a:fld>
            <a:endParaRPr lang="en-GB" dirty="0" smtClean="0"/>
          </a:p>
        </p:txBody>
      </p:sp>
      <p:sp>
        <p:nvSpPr>
          <p:cNvPr id="8"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GB" sz="2200" dirty="0" smtClean="0"/>
              <a:t>Highlights from joint IASB/FASB meetings</a:t>
            </a:r>
          </a:p>
        </p:txBody>
      </p:sp>
      <p:sp>
        <p:nvSpPr>
          <p:cNvPr id="14339" name="Rectangle 3"/>
          <p:cNvSpPr>
            <a:spLocks noGrp="1"/>
          </p:cNvSpPr>
          <p:nvPr>
            <p:ph idx="1"/>
          </p:nvPr>
        </p:nvSpPr>
        <p:spPr/>
        <p:txBody>
          <a:bodyPr/>
          <a:lstStyle/>
          <a:p>
            <a:pPr marL="0" lvl="1" indent="1588">
              <a:spcAft>
                <a:spcPct val="25000"/>
              </a:spcAft>
              <a:buNone/>
              <a:defRPr/>
            </a:pPr>
            <a:r>
              <a:rPr lang="en-GB" sz="1800" b="1" dirty="0" smtClean="0"/>
              <a:t>IFRS 9 will contain a FV through other comprehensive income (OCI) category for debt instruments</a:t>
            </a:r>
          </a:p>
          <a:p>
            <a:pPr marL="0" lvl="1" indent="1588">
              <a:spcAft>
                <a:spcPct val="25000"/>
              </a:spcAft>
              <a:buNone/>
              <a:defRPr/>
            </a:pPr>
            <a:r>
              <a:rPr lang="en-GB" sz="1800" b="1" dirty="0" smtClean="0"/>
              <a:t>The use of OCI is approved </a:t>
            </a:r>
            <a:r>
              <a:rPr lang="en-GB" sz="1800" b="1" dirty="0" smtClean="0"/>
              <a:t>on a converged basis for </a:t>
            </a:r>
            <a:r>
              <a:rPr lang="en-GB" sz="1800" b="1" dirty="0" smtClean="0"/>
              <a:t>insurance liabilities</a:t>
            </a:r>
          </a:p>
          <a:p>
            <a:pPr marL="488950" lvl="2" indent="-303213">
              <a:spcAft>
                <a:spcPct val="25000"/>
              </a:spcAft>
              <a:buFont typeface="Wingdings" pitchFamily="2" charset="2"/>
              <a:buChar char="§"/>
              <a:defRPr/>
            </a:pPr>
            <a:r>
              <a:rPr lang="en-GB" sz="1800" dirty="0" smtClean="0"/>
              <a:t>changes in the insurance liability arising from changes in discount rate will be required to go to OCI</a:t>
            </a:r>
          </a:p>
          <a:p>
            <a:pPr marL="488950" lvl="2" indent="-303213">
              <a:spcAft>
                <a:spcPct val="25000"/>
              </a:spcAft>
              <a:buFont typeface="Wingdings" pitchFamily="2" charset="2"/>
              <a:buChar char="§"/>
              <a:defRPr/>
            </a:pPr>
            <a:r>
              <a:rPr lang="en-US" sz="1800" dirty="0" smtClean="0"/>
              <a:t>changes in the insurance liability that arise from changes in the interest sensitive assumptions should be recorded in the P&amp;L</a:t>
            </a:r>
          </a:p>
          <a:p>
            <a:pPr marL="488950" lvl="2" indent="-303213">
              <a:spcAft>
                <a:spcPct val="25000"/>
              </a:spcAft>
              <a:buFont typeface="Wingdings" pitchFamily="2" charset="2"/>
              <a:buChar char="§"/>
              <a:defRPr/>
            </a:pPr>
            <a:r>
              <a:rPr lang="en-US" sz="1800" dirty="0" smtClean="0"/>
              <a:t>interest expense to be shown in net income is the unwind of the discount rate at inception</a:t>
            </a:r>
          </a:p>
          <a:p>
            <a:pPr marL="488950" lvl="2" indent="-303213">
              <a:spcAft>
                <a:spcPct val="25000"/>
              </a:spcAft>
              <a:buFont typeface="Wingdings" pitchFamily="2" charset="2"/>
              <a:buChar char="§"/>
              <a:defRPr/>
            </a:pPr>
            <a:r>
              <a:rPr lang="en-US" sz="1800" dirty="0" smtClean="0"/>
              <a:t>No loss adequacy test required </a:t>
            </a:r>
          </a:p>
          <a:p>
            <a:pPr marL="0" lvl="2" indent="7938">
              <a:spcAft>
                <a:spcPct val="25000"/>
              </a:spcAft>
              <a:buNone/>
              <a:defRPr/>
            </a:pPr>
            <a:r>
              <a:rPr lang="en-GB" sz="1800" b="1" dirty="0" smtClean="0"/>
              <a:t>Unbundling for investment components agreed on the principle of “</a:t>
            </a:r>
            <a:r>
              <a:rPr lang="en-GB" sz="1800" b="1" dirty="0" smtClean="0"/>
              <a:t>distinct and </a:t>
            </a:r>
            <a:r>
              <a:rPr lang="en-GB" sz="1800" b="1" dirty="0" smtClean="0"/>
              <a:t>not interrelated </a:t>
            </a:r>
            <a:r>
              <a:rPr lang="en-GB" sz="1800" b="1" dirty="0" smtClean="0"/>
              <a:t>obligation</a:t>
            </a:r>
            <a:r>
              <a:rPr lang="en-GB" sz="1800" b="1" dirty="0" smtClean="0"/>
              <a:t>”</a:t>
            </a:r>
          </a:p>
          <a:p>
            <a:pPr marL="0" lvl="2" indent="7938">
              <a:spcAft>
                <a:spcPct val="25000"/>
              </a:spcAft>
              <a:buNone/>
              <a:defRPr/>
            </a:pPr>
            <a:r>
              <a:rPr lang="en-GB" sz="1800" b="1" dirty="0" smtClean="0"/>
              <a:t>Accounting for acquisition costs diverges further with FASB accepting an asset recognition option for US GAAP</a:t>
            </a:r>
            <a:endParaRPr lang="en-GB" sz="1800" dirty="0" smtClean="0"/>
          </a:p>
          <a:p>
            <a:pPr marL="0" lvl="2" indent="7938">
              <a:spcAft>
                <a:spcPct val="25000"/>
              </a:spcAft>
              <a:buNone/>
              <a:defRPr/>
            </a:pPr>
            <a:r>
              <a:rPr lang="en-GB" sz="1800" b="1" dirty="0" smtClean="0"/>
              <a:t>The IASB voted to retain the RA and not to amend its decisions relating to the RM</a:t>
            </a:r>
          </a:p>
          <a:p>
            <a:pPr marL="0" indent="0">
              <a:spcAft>
                <a:spcPct val="25000"/>
              </a:spcAft>
              <a:defRPr/>
            </a:pPr>
            <a:r>
              <a:rPr lang="en-GB" sz="1800" b="1" dirty="0" smtClean="0">
                <a:solidFill>
                  <a:srgbClr val="002776"/>
                </a:solidFill>
              </a:rPr>
              <a:t>Education sessions on 17 and 23 May on OCI and unbundling pre-vote</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2</a:t>
            </a:fld>
            <a:endParaRPr lang="en-GB" dirty="0" smtClean="0"/>
          </a:p>
        </p:txBody>
      </p:sp>
      <p:sp>
        <p:nvSpPr>
          <p:cNvPr id="6"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21 May</a:t>
            </a:r>
            <a:br>
              <a:rPr lang="en-GB" sz="2400" dirty="0" smtClean="0"/>
            </a:br>
            <a:r>
              <a:rPr lang="en-GB" sz="1800" dirty="0" smtClean="0"/>
              <a:t>FV-OCI measurement category in IFRS 9</a:t>
            </a:r>
            <a:endParaRPr lang="en-GB" sz="2200" dirty="0" smtClean="0"/>
          </a:p>
        </p:txBody>
      </p:sp>
      <p:sp>
        <p:nvSpPr>
          <p:cNvPr id="14339" name="Rectangle 3"/>
          <p:cNvSpPr>
            <a:spLocks noGrp="1"/>
          </p:cNvSpPr>
          <p:nvPr>
            <p:ph idx="1"/>
          </p:nvPr>
        </p:nvSpPr>
        <p:spPr>
          <a:xfrm>
            <a:off x="587375" y="1310639"/>
            <a:ext cx="9123363" cy="4929823"/>
          </a:xfrm>
        </p:spPr>
        <p:txBody>
          <a:bodyPr/>
          <a:lstStyle/>
          <a:p>
            <a:r>
              <a:rPr lang="en-GB" sz="1800" dirty="0" smtClean="0"/>
              <a:t>The staff recommended that:</a:t>
            </a:r>
          </a:p>
          <a:p>
            <a:pPr>
              <a:buFont typeface="Wingdings" pitchFamily="2" charset="2"/>
              <a:buChar char="§"/>
            </a:pPr>
            <a:r>
              <a:rPr lang="en-GB" sz="1800" dirty="0" smtClean="0"/>
              <a:t>Those financial assets would be measured at fair value on the balance sheet</a:t>
            </a:r>
          </a:p>
          <a:p>
            <a:pPr>
              <a:buFont typeface="Wingdings" pitchFamily="2" charset="2"/>
              <a:buChar char="§"/>
            </a:pPr>
            <a:r>
              <a:rPr lang="en-GB" sz="1800" dirty="0" smtClean="0"/>
              <a:t>Interest income would be recognised in net income (NI) using the effective interest rate method that is applied to financial assets measured at amortised cost</a:t>
            </a:r>
          </a:p>
          <a:p>
            <a:pPr>
              <a:buFont typeface="Wingdings" pitchFamily="2" charset="2"/>
              <a:buChar char="§"/>
            </a:pPr>
            <a:r>
              <a:rPr lang="en-GB" sz="1800" dirty="0" smtClean="0"/>
              <a:t>The impairment method used to recognise impairment losses/reversals in NI would be the same as that for financial assets carried at amortised cost</a:t>
            </a:r>
          </a:p>
          <a:p>
            <a:pPr>
              <a:buFont typeface="Wingdings" pitchFamily="2" charset="2"/>
              <a:buChar char="§"/>
            </a:pPr>
            <a:r>
              <a:rPr lang="en-GB" sz="1800" dirty="0" smtClean="0"/>
              <a:t>Fair value gains and losses would be recognised in OCI over the life of the financial asset and the cumulative fair value gain or loss would be reclassified to NI (i.e. recycled) when the financial asset is derecognised or impaired.</a:t>
            </a:r>
          </a:p>
          <a:p>
            <a:pPr>
              <a:buFont typeface="Wingdings" pitchFamily="2" charset="2"/>
              <a:buChar char="§"/>
            </a:pPr>
            <a:endParaRPr lang="en-GB" sz="1800" dirty="0" smtClean="0"/>
          </a:p>
          <a:p>
            <a:pPr marL="358775" lvl="2" indent="-358775">
              <a:spcAft>
                <a:spcPts val="288"/>
              </a:spcAft>
              <a:buNone/>
            </a:pPr>
            <a:r>
              <a:rPr lang="en-GB" sz="1800" b="1" dirty="0" smtClean="0">
                <a:solidFill>
                  <a:srgbClr val="3C8A2E"/>
                </a:solidFill>
              </a:rPr>
              <a:t>Decision</a:t>
            </a:r>
          </a:p>
          <a:p>
            <a:pPr>
              <a:buFont typeface="Wingdings" pitchFamily="2" charset="2"/>
              <a:buChar char="§"/>
            </a:pPr>
            <a:r>
              <a:rPr lang="en-GB" sz="1800" dirty="0" smtClean="0"/>
              <a:t>A majority of the IASB members tentatively agreed with the staff recommendations for debt instruments classified and measured at FV-OCI.</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3</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21 May</a:t>
            </a:r>
            <a:br>
              <a:rPr lang="en-GB" sz="2400" dirty="0" smtClean="0"/>
            </a:br>
            <a:r>
              <a:rPr lang="en-GB" sz="1800" dirty="0" smtClean="0"/>
              <a:t>FV-OCI measurement category in IFRS 9</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Font typeface="Wingdings" pitchFamily="2" charset="2"/>
              <a:buChar char="§"/>
              <a:defRPr/>
            </a:pPr>
            <a:r>
              <a:rPr lang="en-GB" sz="1800" dirty="0" smtClean="0"/>
              <a:t>The Boards jointly discussed when eligible debt instruments should be measured at FV-OCI on the basis of the business model within which they are held.</a:t>
            </a:r>
          </a:p>
          <a:p>
            <a:pPr marL="488950" lvl="2" indent="-303213">
              <a:spcAft>
                <a:spcPct val="25000"/>
              </a:spcAft>
              <a:buNone/>
              <a:defRPr/>
            </a:pPr>
            <a:endParaRPr lang="en-GB" sz="1800" dirty="0" smtClean="0"/>
          </a:p>
          <a:p>
            <a:pPr marL="488950" lvl="2" indent="-303213">
              <a:spcAft>
                <a:spcPct val="25000"/>
              </a:spcAft>
              <a:buNone/>
              <a:defRPr/>
            </a:pPr>
            <a:r>
              <a:rPr lang="en-GB" sz="1800" b="1" dirty="0" smtClean="0">
                <a:solidFill>
                  <a:srgbClr val="3C8A2E"/>
                </a:solidFill>
              </a:rPr>
              <a:t>Decision</a:t>
            </a:r>
          </a:p>
          <a:p>
            <a:pPr marL="488950" lvl="2" indent="-303213">
              <a:spcAft>
                <a:spcPct val="25000"/>
              </a:spcAft>
              <a:buFont typeface="Wingdings" pitchFamily="2" charset="2"/>
              <a:buChar char="§"/>
              <a:defRPr/>
            </a:pPr>
            <a:r>
              <a:rPr lang="en-GB" sz="1800" dirty="0" smtClean="0"/>
              <a:t>The Boards tentatively agreed that if investments in debt instruments are included in a portfolio managed with the objective to both collect contractual cash flows and sell financial assets, those debt instruments should be measured at FV-OCI.</a:t>
            </a:r>
          </a:p>
          <a:p>
            <a:pPr marL="488950" lvl="2" indent="-303213">
              <a:spcAft>
                <a:spcPct val="25000"/>
              </a:spcAft>
              <a:buFont typeface="Wingdings" pitchFamily="2" charset="2"/>
              <a:buChar char="§"/>
              <a:defRPr/>
            </a:pPr>
            <a:r>
              <a:rPr lang="en-GB" sz="1800" dirty="0" smtClean="0"/>
              <a:t>FV-NI would be the residual classification category for eligible debt instruments that do not meet the business model tests for amortised cost or FV-OCI.</a:t>
            </a:r>
          </a:p>
          <a:p>
            <a:pPr marL="488950" lvl="2" indent="-303213">
              <a:spcAft>
                <a:spcPct val="25000"/>
              </a:spcAft>
              <a:buFont typeface="Wingdings" pitchFamily="2" charset="2"/>
              <a:buChar char="§"/>
              <a:defRPr/>
            </a:pPr>
            <a:r>
              <a:rPr lang="en-GB" sz="1800" dirty="0" smtClean="0"/>
              <a:t>The Boards tentatively agreed to require reclassifications of financial assets when the business model changes (expected to be very infrequent)</a:t>
            </a:r>
          </a:p>
          <a:p>
            <a:pPr marL="488950" lvl="2" indent="-303213">
              <a:spcAft>
                <a:spcPct val="25000"/>
              </a:spcAft>
              <a:buFont typeface="Wingdings" pitchFamily="2" charset="2"/>
              <a:buChar char="§"/>
              <a:defRPr/>
            </a:pPr>
            <a:r>
              <a:rPr lang="en-GB" sz="1800" dirty="0" smtClean="0"/>
              <a:t>The Boards will discuss the accounting and disclosures related to reclassifications of assets at a future meeting.</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4</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24 May</a:t>
            </a:r>
            <a:br>
              <a:rPr lang="en-GB" sz="2400" dirty="0" smtClean="0"/>
            </a:br>
            <a:r>
              <a:rPr lang="en-GB" sz="1800" dirty="0" smtClean="0"/>
              <a:t>Use of OCI for insurance contracts – paper 2I/83I</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Paper 2G/83G is a summary of all questions to the Boards</a:t>
            </a:r>
          </a:p>
          <a:p>
            <a:pPr marL="488950" lvl="2" indent="-303213">
              <a:spcAft>
                <a:spcPct val="25000"/>
              </a:spcAft>
              <a:buFont typeface="Wingdings" pitchFamily="2" charset="2"/>
              <a:buChar char="§"/>
              <a:defRPr/>
            </a:pPr>
            <a:r>
              <a:rPr lang="en-GB" sz="1800" dirty="0" smtClean="0"/>
              <a:t>Papers 2H, L, M / 83H, L, M cover background, details and examples</a:t>
            </a:r>
          </a:p>
          <a:p>
            <a:pPr marL="488950" lvl="2" indent="-303213">
              <a:spcAft>
                <a:spcPct val="25000"/>
              </a:spcAft>
              <a:buFont typeface="Wingdings" pitchFamily="2" charset="2"/>
              <a:buChar char="§"/>
              <a:defRPr/>
            </a:pPr>
            <a:r>
              <a:rPr lang="en-GB" sz="1800" dirty="0" smtClean="0"/>
              <a:t>Objectives of the OCI solution are to:</a:t>
            </a:r>
          </a:p>
          <a:p>
            <a:pPr marL="679450" lvl="3" indent="-303213">
              <a:spcAft>
                <a:spcPct val="25000"/>
              </a:spcAft>
              <a:defRPr/>
            </a:pPr>
            <a:r>
              <a:rPr lang="en-GB" sz="1600" dirty="0" smtClean="0"/>
              <a:t>reduce short-term volatility, </a:t>
            </a:r>
          </a:p>
          <a:p>
            <a:pPr marL="679450" lvl="3" indent="-303213">
              <a:spcAft>
                <a:spcPct val="25000"/>
              </a:spcAft>
              <a:defRPr/>
            </a:pPr>
            <a:r>
              <a:rPr lang="en-GB" sz="1600" dirty="0" smtClean="0"/>
              <a:t>reflect results from only the insurer’s core operations, and </a:t>
            </a:r>
          </a:p>
          <a:p>
            <a:pPr marL="679450" lvl="3" indent="-303213">
              <a:spcAft>
                <a:spcPct val="25000"/>
              </a:spcAft>
              <a:defRPr/>
            </a:pPr>
            <a:r>
              <a:rPr lang="en-GB" sz="1600" dirty="0" smtClean="0"/>
              <a:t>reduce accounting mismatch between liabilities and assets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5</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solidFill>
                  <a:srgbClr val="002776"/>
                </a:solidFill>
              </a:rPr>
              <a:t>Details of IASB/FASB meeting 24 May</a:t>
            </a:r>
            <a:br>
              <a:rPr lang="en-GB" sz="2400" dirty="0" smtClean="0">
                <a:solidFill>
                  <a:srgbClr val="002776"/>
                </a:solidFill>
              </a:rPr>
            </a:br>
            <a:r>
              <a:rPr lang="en-GB" sz="1800" dirty="0" smtClean="0">
                <a:solidFill>
                  <a:srgbClr val="002776"/>
                </a:solidFill>
              </a:rPr>
              <a:t>Use of OCI for insurance contracts – paper 2I/83I</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Staff question 1:</a:t>
            </a:r>
          </a:p>
          <a:p>
            <a:pPr marL="177800" lvl="2" indent="0">
              <a:spcAft>
                <a:spcPct val="25000"/>
              </a:spcAft>
              <a:buNone/>
              <a:defRPr/>
            </a:pPr>
            <a:r>
              <a:rPr lang="en-GB" sz="1800" dirty="0" smtClean="0"/>
              <a:t>Should the changes in the insurance liability arising from changes in discount rate be presented in OCI?</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buFont typeface="Wingdings" pitchFamily="2" charset="2"/>
              <a:buChar char="§"/>
              <a:defRPr/>
            </a:pPr>
            <a:r>
              <a:rPr lang="en-GB" sz="1800" dirty="0" smtClean="0"/>
              <a:t>Debate around whether the amount captured relates to the change in discount rate versus original discount rate or to the change period to period.  </a:t>
            </a:r>
          </a:p>
          <a:p>
            <a:pPr marL="488950" lvl="2" indent="-303213">
              <a:spcAft>
                <a:spcPct val="25000"/>
              </a:spcAft>
              <a:buFont typeface="Wingdings" pitchFamily="2" charset="2"/>
              <a:buChar char="§"/>
              <a:defRPr/>
            </a:pPr>
            <a:r>
              <a:rPr lang="en-GB" sz="1800" dirty="0" smtClean="0"/>
              <a:t>Some believed the staff’s proposal is better than current accounting.</a:t>
            </a: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Decision</a:t>
            </a:r>
          </a:p>
          <a:p>
            <a:pPr marL="488950" lvl="2" indent="-303213">
              <a:spcAft>
                <a:spcPct val="25000"/>
              </a:spcAft>
              <a:buNone/>
              <a:defRPr/>
            </a:pPr>
            <a:r>
              <a:rPr lang="en-GB" sz="1800" dirty="0" smtClean="0"/>
              <a:t>Agreed with the use of OCI to limit volatility from accounting mismatch.</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6</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34323" y="4816362"/>
          <a:ext cx="8747879" cy="701040"/>
        </p:xfrm>
        <a:graphic>
          <a:graphicData uri="http://schemas.openxmlformats.org/drawingml/2006/table">
            <a:tbl>
              <a:tblPr firstRow="1" bandRow="1">
                <a:tableStyleId>{5C22544A-7EE6-4342-B048-85BDC9FD1C3A}</a:tableStyleId>
              </a:tblPr>
              <a:tblGrid>
                <a:gridCol w="4025733"/>
                <a:gridCol w="2361073"/>
                <a:gridCol w="2361073"/>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Majority</a:t>
                      </a:r>
                      <a:r>
                        <a:rPr lang="en-US" sz="1600" baseline="0" dirty="0" smtClean="0"/>
                        <a:t> (10)</a:t>
                      </a:r>
                    </a:p>
                  </a:txBody>
                  <a:tcPr/>
                </a:tc>
                <a:tc>
                  <a:txBody>
                    <a:bodyPr/>
                    <a:lstStyle/>
                    <a:p>
                      <a:pPr algn="ctr"/>
                      <a:r>
                        <a:rPr lang="en-US" sz="1600" baseline="0" dirty="0" smtClean="0"/>
                        <a:t>Unanimous (7)</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24 May</a:t>
            </a:r>
            <a:br>
              <a:rPr lang="en-GB" sz="2400" dirty="0" smtClean="0"/>
            </a:br>
            <a:r>
              <a:rPr lang="en-GB" sz="1800" dirty="0" smtClean="0"/>
              <a:t>OCI – recording the impact of changes in interest sensitive CFs – paper 2I/83I</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buFont typeface="Wingdings" pitchFamily="2" charset="2"/>
              <a:buChar char="§"/>
              <a:defRPr/>
            </a:pPr>
            <a:r>
              <a:rPr lang="en-GB" sz="1800" dirty="0" smtClean="0"/>
              <a:t>Certain cash flows (CFs) are impacted by change in discount rate such as interest rate guarantees, options and lapse assumptions.</a:t>
            </a:r>
          </a:p>
          <a:p>
            <a:pPr marL="488950" lvl="2" indent="-303213">
              <a:spcAft>
                <a:spcPct val="25000"/>
              </a:spcAft>
              <a:buFont typeface="Wingdings" pitchFamily="2" charset="2"/>
              <a:buChar char="§"/>
              <a:defRPr/>
            </a:pPr>
            <a:r>
              <a:rPr lang="en-GB" sz="1800" dirty="0" smtClean="0"/>
              <a:t>Advantages of including those interest sensitive CFs in the:</a:t>
            </a:r>
          </a:p>
          <a:p>
            <a:pPr marL="679450" lvl="3" indent="-303213">
              <a:spcAft>
                <a:spcPct val="25000"/>
              </a:spcAft>
              <a:defRPr/>
            </a:pPr>
            <a:r>
              <a:rPr lang="en-GB" sz="1600" dirty="0" smtClean="0"/>
              <a:t>P&amp;L: easier to understand, consistent with other CFs, OR</a:t>
            </a:r>
          </a:p>
          <a:p>
            <a:pPr marL="679450" lvl="3" indent="-303213">
              <a:spcAft>
                <a:spcPct val="25000"/>
              </a:spcAft>
              <a:defRPr/>
            </a:pPr>
            <a:r>
              <a:rPr lang="en-GB" sz="1600" dirty="0" smtClean="0"/>
              <a:t>OCI: consistency with previous decision, less complex for insurers</a:t>
            </a:r>
          </a:p>
          <a:p>
            <a:pPr marL="488950" lvl="2" indent="-303213">
              <a:spcAft>
                <a:spcPct val="25000"/>
              </a:spcAft>
              <a:buNone/>
              <a:defRPr/>
            </a:pPr>
            <a:r>
              <a:rPr lang="en-GB" sz="1800" b="1" dirty="0" smtClean="0">
                <a:solidFill>
                  <a:srgbClr val="3C8A2E"/>
                </a:solidFill>
              </a:rPr>
              <a:t>Staff question 2:</a:t>
            </a:r>
          </a:p>
          <a:p>
            <a:pPr marL="177800" lvl="2" indent="0">
              <a:spcAft>
                <a:spcPct val="25000"/>
              </a:spcAft>
              <a:buNone/>
              <a:defRPr/>
            </a:pPr>
            <a:r>
              <a:rPr lang="en-GB" sz="1800" dirty="0" smtClean="0"/>
              <a:t>What are the Boards’</a:t>
            </a:r>
            <a:r>
              <a:rPr lang="en-US" sz="1800" dirty="0" smtClean="0"/>
              <a:t> views regarding whether changes in the insurance liability that arise from changes in the interest sensitive assumptions should be recorded: </a:t>
            </a:r>
          </a:p>
          <a:p>
            <a:pPr marL="1358865" lvl="5" indent="-342900">
              <a:spcAft>
                <a:spcPct val="25000"/>
              </a:spcAft>
              <a:buAutoNum type="alphaLcParenBoth"/>
              <a:defRPr/>
            </a:pPr>
            <a:r>
              <a:rPr lang="en-US" sz="1800" dirty="0" smtClean="0"/>
              <a:t>in OCI [FASB staff view]?</a:t>
            </a:r>
          </a:p>
          <a:p>
            <a:pPr marL="1358865" lvl="5" indent="-342900">
              <a:spcAft>
                <a:spcPct val="25000"/>
              </a:spcAft>
              <a:buAutoNum type="alphaLcParenBoth"/>
              <a:defRPr/>
            </a:pPr>
            <a:r>
              <a:rPr lang="en-US" sz="1800" dirty="0" smtClean="0"/>
              <a:t>in profit or loss [IASB staff view]?</a:t>
            </a:r>
          </a:p>
          <a:p>
            <a:pPr marL="528637" lvl="2" indent="-342900">
              <a:spcAft>
                <a:spcPct val="25000"/>
              </a:spcAft>
              <a:buNone/>
              <a:defRPr/>
            </a:pPr>
            <a:r>
              <a:rPr lang="en-GB" sz="1800" b="1" dirty="0" smtClean="0">
                <a:solidFill>
                  <a:srgbClr val="3C8A2E"/>
                </a:solidFill>
              </a:rPr>
              <a:t>Decision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7</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34323" y="5296352"/>
          <a:ext cx="8747879" cy="701040"/>
        </p:xfrm>
        <a:graphic>
          <a:graphicData uri="http://schemas.openxmlformats.org/drawingml/2006/table">
            <a:tbl>
              <a:tblPr firstRow="1" bandRow="1">
                <a:tableStyleId>{5C22544A-7EE6-4342-B048-85BDC9FD1C3A}</a:tableStyleId>
              </a:tblPr>
              <a:tblGrid>
                <a:gridCol w="4025733"/>
                <a:gridCol w="2361073"/>
                <a:gridCol w="2361073"/>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In favour of Profit &amp; Loss</a:t>
                      </a:r>
                    </a:p>
                  </a:txBody>
                  <a:tcPr/>
                </a:tc>
                <a:tc>
                  <a:txBody>
                    <a:bodyPr/>
                    <a:lstStyle/>
                    <a:p>
                      <a:pPr algn="ctr"/>
                      <a:r>
                        <a:rPr lang="en-US" sz="1600" dirty="0" smtClean="0"/>
                        <a:t>Majority</a:t>
                      </a:r>
                      <a:r>
                        <a:rPr lang="en-US" sz="1600" baseline="0" dirty="0" smtClean="0"/>
                        <a:t> (13)</a:t>
                      </a:r>
                    </a:p>
                  </a:txBody>
                  <a:tcPr/>
                </a:tc>
                <a:tc>
                  <a:txBody>
                    <a:bodyPr/>
                    <a:lstStyle/>
                    <a:p>
                      <a:pPr algn="ctr"/>
                      <a:r>
                        <a:rPr lang="en-US" sz="1600" baseline="0" dirty="0" smtClean="0"/>
                        <a:t>Majority (5)</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p:spPr>
        <p:txBody>
          <a:bodyPr/>
          <a:lstStyle/>
          <a:p>
            <a:pPr lvl="2"/>
            <a:r>
              <a:rPr lang="en-GB" sz="2400" dirty="0" smtClean="0"/>
              <a:t>Details of IASB/FASB meeting 24 May</a:t>
            </a:r>
            <a:br>
              <a:rPr lang="en-GB" sz="2400" dirty="0" smtClean="0"/>
            </a:br>
            <a:r>
              <a:rPr lang="en-GB" sz="1800" dirty="0" smtClean="0"/>
              <a:t>OCI – permitted or required, unit of account, irrevocability – paper 2I/83I</a:t>
            </a: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Staff question 3 – Permit or require:</a:t>
            </a:r>
          </a:p>
          <a:p>
            <a:pPr marL="528637" lvl="2" indent="-342900">
              <a:spcAft>
                <a:spcPct val="25000"/>
              </a:spcAft>
              <a:buFont typeface="Wingdings" pitchFamily="2" charset="2"/>
              <a:buChar char="§"/>
              <a:defRPr/>
            </a:pPr>
            <a:r>
              <a:rPr lang="en-US" sz="1800" dirty="0" smtClean="0"/>
              <a:t>Do the Boards agree that changes in the insurance liability arising from changes in discount rates should be presented in OCI (unless presenting those changes in P&amp;L would eliminate or significantly reduce an accounting mismatch)?</a:t>
            </a:r>
          </a:p>
          <a:p>
            <a:pPr marL="488950" lvl="2" indent="-303213">
              <a:spcAft>
                <a:spcPct val="25000"/>
              </a:spcAft>
              <a:buNone/>
              <a:defRPr/>
            </a:pPr>
            <a:r>
              <a:rPr lang="en-GB" sz="1800" b="1" dirty="0" smtClean="0">
                <a:solidFill>
                  <a:srgbClr val="3C8A2E"/>
                </a:solidFill>
              </a:rPr>
              <a:t>Staff question 4 – Unit of account:</a:t>
            </a:r>
          </a:p>
          <a:p>
            <a:pPr marL="528637" lvl="2" indent="-342900">
              <a:spcAft>
                <a:spcPct val="25000"/>
              </a:spcAft>
              <a:buFont typeface="Wingdings" pitchFamily="2" charset="2"/>
              <a:buChar char="§"/>
              <a:defRPr/>
            </a:pPr>
            <a:r>
              <a:rPr lang="en-US" sz="1800" dirty="0" smtClean="0"/>
              <a:t>In determining whether changes in the insurance liability arising from changes in discount rates should be presented in OCI or P&amp;L, what unit of account should be </a:t>
            </a:r>
            <a:r>
              <a:rPr lang="en-US" sz="1800" dirty="0" smtClean="0"/>
              <a:t>used: (a) portfolio </a:t>
            </a:r>
            <a:r>
              <a:rPr lang="en-US" sz="1800" dirty="0" smtClean="0"/>
              <a:t>[FASB </a:t>
            </a:r>
            <a:r>
              <a:rPr lang="en-US" sz="1800" dirty="0" smtClean="0"/>
              <a:t>staff] </a:t>
            </a:r>
            <a:r>
              <a:rPr lang="en-US" sz="1800" dirty="0" smtClean="0"/>
              <a:t>or (b) </a:t>
            </a:r>
            <a:r>
              <a:rPr lang="en-US" sz="1800" dirty="0" smtClean="0"/>
              <a:t>allocation </a:t>
            </a:r>
            <a:r>
              <a:rPr lang="en-US" sz="1800" dirty="0" smtClean="0"/>
              <a:t>based on asset mix [IASB </a:t>
            </a:r>
            <a:r>
              <a:rPr lang="en-US" sz="1800" dirty="0" smtClean="0"/>
              <a:t>staff]?</a:t>
            </a:r>
            <a:endParaRPr lang="en-GB" sz="1800" dirty="0" smtClean="0"/>
          </a:p>
          <a:p>
            <a:pPr marL="488950" lvl="2" indent="-303213">
              <a:spcAft>
                <a:spcPct val="25000"/>
              </a:spcAft>
              <a:buNone/>
              <a:defRPr/>
            </a:pPr>
            <a:r>
              <a:rPr lang="en-GB" sz="1800" b="1" dirty="0" smtClean="0">
                <a:solidFill>
                  <a:srgbClr val="3C8A2E"/>
                </a:solidFill>
              </a:rPr>
              <a:t>Staff question 5 – Frequency of election:</a:t>
            </a:r>
          </a:p>
          <a:p>
            <a:pPr marL="528637" lvl="2" indent="-342900">
              <a:spcAft>
                <a:spcPct val="25000"/>
              </a:spcAft>
              <a:buFont typeface="Wingdings" pitchFamily="2" charset="2"/>
              <a:buChar char="§"/>
              <a:defRPr/>
            </a:pPr>
            <a:r>
              <a:rPr lang="en-US" sz="1800" dirty="0" smtClean="0"/>
              <a:t>Do the Boards agree that the decision to present changes in the insurance liability in OCI or P&amp;L should be irrevocable or not?</a:t>
            </a:r>
            <a:endParaRPr lang="en-GB" sz="1800" b="1" dirty="0" smtClean="0">
              <a:solidFill>
                <a:srgbClr val="3C8A2E"/>
              </a:solidFill>
            </a:endParaRPr>
          </a:p>
          <a:p>
            <a:pPr marL="528637" lvl="2" indent="-342900">
              <a:spcAft>
                <a:spcPct val="25000"/>
              </a:spcAft>
              <a:buNone/>
              <a:defRPr/>
            </a:pPr>
            <a:r>
              <a:rPr lang="en-GB" sz="1800" b="1" dirty="0" smtClean="0">
                <a:solidFill>
                  <a:srgbClr val="3C8A2E"/>
                </a:solidFill>
              </a:rPr>
              <a:t>Decision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8</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(May 2012)</a:t>
            </a:r>
            <a:endParaRPr lang="en-US" dirty="0" smtClean="0"/>
          </a:p>
        </p:txBody>
      </p:sp>
      <p:graphicFrame>
        <p:nvGraphicFramePr>
          <p:cNvPr id="7" name="Table 6"/>
          <p:cNvGraphicFramePr>
            <a:graphicFrameLocks noGrp="1"/>
          </p:cNvGraphicFramePr>
          <p:nvPr/>
        </p:nvGraphicFramePr>
        <p:xfrm>
          <a:off x="706188" y="5141477"/>
          <a:ext cx="8747879" cy="1280160"/>
        </p:xfrm>
        <a:graphic>
          <a:graphicData uri="http://schemas.openxmlformats.org/drawingml/2006/table">
            <a:tbl>
              <a:tblPr firstRow="1" bandRow="1">
                <a:tableStyleId>{5C22544A-7EE6-4342-B048-85BDC9FD1C3A}</a:tableStyleId>
              </a:tblPr>
              <a:tblGrid>
                <a:gridCol w="4025733"/>
                <a:gridCol w="2361073"/>
                <a:gridCol w="2361073"/>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In favour of Question 3 but modified to remove option to P&amp;L</a:t>
                      </a:r>
                    </a:p>
                  </a:txBody>
                  <a:tcPr/>
                </a:tc>
                <a:tc>
                  <a:txBody>
                    <a:bodyPr/>
                    <a:lstStyle/>
                    <a:p>
                      <a:pPr algn="ctr"/>
                      <a:r>
                        <a:rPr lang="en-US" sz="1600" dirty="0" smtClean="0"/>
                        <a:t>Majority</a:t>
                      </a:r>
                      <a:r>
                        <a:rPr lang="en-US" sz="1600" baseline="0" dirty="0" smtClean="0"/>
                        <a:t> (8)</a:t>
                      </a:r>
                    </a:p>
                  </a:txBody>
                  <a:tcPr/>
                </a:tc>
                <a:tc>
                  <a:txBody>
                    <a:bodyPr/>
                    <a:lstStyle/>
                    <a:p>
                      <a:pPr algn="ctr"/>
                      <a:r>
                        <a:rPr lang="en-US" sz="1600" baseline="0" dirty="0" smtClean="0"/>
                        <a:t>Majority (5)</a:t>
                      </a:r>
                    </a:p>
                  </a:txBody>
                  <a:tcPr/>
                </a:tc>
              </a:tr>
              <a:tr h="292978">
                <a:tc gridSpan="3">
                  <a:txBody>
                    <a:bodyPr/>
                    <a:lstStyle/>
                    <a:p>
                      <a:pPr algn="ctr"/>
                      <a:r>
                        <a:rPr lang="en-US" sz="1600" baseline="0" dirty="0" smtClean="0"/>
                        <a:t>Consequently, questions 4 &amp; 5 not addressed</a:t>
                      </a:r>
                    </a:p>
                  </a:txBody>
                  <a:tcPr/>
                </a:tc>
                <a:tc hMerge="1">
                  <a:txBody>
                    <a:bodyPr/>
                    <a:lstStyle/>
                    <a:p>
                      <a:pPr algn="ctr"/>
                      <a:endParaRPr lang="en-US" sz="1600" baseline="0" dirty="0" smtClean="0"/>
                    </a:p>
                  </a:txBody>
                  <a:tcPr/>
                </a:tc>
                <a:tc hMerge="1">
                  <a:txBody>
                    <a:bodyPr/>
                    <a:lstStyle/>
                    <a:p>
                      <a:pPr algn="ctr"/>
                      <a:endParaRPr lang="en-US" sz="1600" baseline="0" dirty="0" smtClean="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8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23616</TotalTime>
  <Words>5707</Words>
  <Application>Microsoft Office PowerPoint</Application>
  <PresentationFormat>A4 Paper (210x297 mm)</PresentationFormat>
  <Paragraphs>404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18_Blank</vt:lpstr>
      <vt:lpstr>The Boards approve the adoption of the OCI solution IFRS 4 Phase II Update</vt:lpstr>
      <vt:lpstr>Agenda</vt:lpstr>
      <vt:lpstr>Highlights from joint IASB/FASB meetings</vt:lpstr>
      <vt:lpstr>Details of IASB/FASB meeting 21 May FV-OCI measurement category in IFRS 9</vt:lpstr>
      <vt:lpstr>Details of IASB/FASB meeting 21 May FV-OCI measurement category in IFRS 9</vt:lpstr>
      <vt:lpstr>Details of IASB/FASB meeting 24 May Use of OCI for insurance contracts – paper 2I/83I</vt:lpstr>
      <vt:lpstr>Details of IASB/FASB meeting 24 May Use of OCI for insurance contracts – paper 2I/83I</vt:lpstr>
      <vt:lpstr>Details of IASB/FASB meeting 24 May OCI – recording the impact of changes in interest sensitive CFs – paper 2I/83I</vt:lpstr>
      <vt:lpstr>Details of IASB/FASB meeting 24 May OCI – permitted or required, unit of account, irrevocability – paper 2I/83I</vt:lpstr>
      <vt:lpstr>Details of IASB/FASB meeting 24 May Mechanics of the OCI solution – paper 2J/83J</vt:lpstr>
      <vt:lpstr>Details of IASB/FASB meeting 24 May  Mechanics of the OCI solution – paper 2J/83J</vt:lpstr>
      <vt:lpstr>Details of IASB/FASB meeting 24 May OCI and Loss Recognition – paper 2K/83K</vt:lpstr>
      <vt:lpstr>Details of joint IASB/FASB meeting 22 May Disaggregation and unbundling – paper 2E/83E </vt:lpstr>
      <vt:lpstr>Details of joint IASB/FASB meeting 22 May Disaggregation and unbundling – paper 2E/83E </vt:lpstr>
      <vt:lpstr>Details of joint IASB/FASB meeting 22 May Separation of components from an insurance contract  – paper 2F/83F  </vt:lpstr>
      <vt:lpstr>Details of joint IASB/FASB meeting 22 May Separation of components from an insurance contract  – paper 2F/83F  </vt:lpstr>
      <vt:lpstr>Details of IASB/FASB meeting 24 May Acquisition costs in the building block approach – paper 2C/83C</vt:lpstr>
      <vt:lpstr>Details of IASB/FASB meeting 24 May  Acquisition costs in the building block approach -  paper 2C/83C</vt:lpstr>
      <vt:lpstr>Details of IASB meeting 22 May Should the IASB change its tentative decisions on the RA and RM? -  paper 14C</vt:lpstr>
      <vt:lpstr>Details of IASB meeting 22 May Should the IASB change its tentative decisions on the RA and RM? -  paper 14C</vt:lpstr>
      <vt:lpstr>Details of IASB meeting 22 May Should the IASB change its tentative decisions on the RA and RM? -  paper 14C</vt:lpstr>
      <vt:lpstr>Next steps and timetable</vt:lpstr>
      <vt:lpstr>Contact details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for insurance webinar march 12</dc:title>
  <dc:creator>Mike Brien</dc:creator>
  <cp:lastModifiedBy>fnagari</cp:lastModifiedBy>
  <cp:revision>2149</cp:revision>
  <dcterms:created xsi:type="dcterms:W3CDTF">2012-03-25T22:51:35Z</dcterms:created>
  <dcterms:modified xsi:type="dcterms:W3CDTF">2012-05-30T05:55:30Z</dcterms:modified>
</cp:coreProperties>
</file>